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63" d="100"/>
          <a:sy n="63" d="100"/>
        </p:scale>
        <p:origin x="224" y="5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994919" y="3284054"/>
            <a:ext cx="4127500" cy="1596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300" b="1" i="0">
                <a:solidFill>
                  <a:srgbClr val="0078AD"/>
                </a:solidFill>
                <a:latin typeface="Degular-Black"/>
                <a:cs typeface="Degular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915952" y="8167985"/>
            <a:ext cx="8272194" cy="1533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rgbClr val="0078AD"/>
                </a:solidFill>
                <a:latin typeface="BentonSans Regular"/>
                <a:cs typeface="BentonSans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300" b="1" i="0">
                <a:solidFill>
                  <a:srgbClr val="0078AD"/>
                </a:solidFill>
                <a:latin typeface="Degular-Black"/>
                <a:cs typeface="Degular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300" b="1" i="0">
                <a:solidFill>
                  <a:srgbClr val="0078AD"/>
                </a:solidFill>
                <a:latin typeface="Degular-Black"/>
                <a:cs typeface="Degular-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300" b="1" i="0">
                <a:solidFill>
                  <a:srgbClr val="0078AD"/>
                </a:solidFill>
                <a:latin typeface="Degular-Black"/>
                <a:cs typeface="Degular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300" b="1" i="0">
                <a:solidFill>
                  <a:srgbClr val="0078AD"/>
                </a:solidFill>
                <a:latin typeface="Degular-Black"/>
                <a:cs typeface="Degular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94919" y="2756049"/>
            <a:ext cx="4127500" cy="1596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300" b="1" i="0">
                <a:solidFill>
                  <a:srgbClr val="0078AD"/>
                </a:solidFill>
                <a:latin typeface="Degular-Black"/>
                <a:cs typeface="Degular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72702" y="3131306"/>
            <a:ext cx="8959215" cy="50647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300" b="1" i="0">
                <a:solidFill>
                  <a:srgbClr val="0078AD"/>
                </a:solidFill>
                <a:latin typeface="Degular-Black"/>
                <a:cs typeface="Degular-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_popup?v=TA2okED2U-k&amp;vq=hd1080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_popup?v=w75ET6JJJug&amp;vq=hd1080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ngingfaces.org.uk/for-professionals/teachers-youth-workers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ngingfaces.org.uk/for-professionals/teachers-youth-workers/%20classroom-resources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008" y="484996"/>
            <a:ext cx="6766559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4040"/>
              </a:lnSpc>
              <a:spcBef>
                <a:spcPts val="95"/>
              </a:spcBef>
            </a:pPr>
            <a:r>
              <a:rPr sz="29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Assembly quiz asks pupils if these  film characters are goodies or baddies</a:t>
            </a:r>
            <a:r>
              <a:rPr sz="2950" b="0" dirty="0">
                <a:solidFill>
                  <a:schemeClr val="bg1"/>
                </a:solidFill>
                <a:latin typeface="BentonSans Regular"/>
                <a:cs typeface="BentonSans Regular"/>
              </a:rPr>
              <a:t>.</a:t>
            </a:r>
            <a:endParaRPr sz="2950" dirty="0">
              <a:solidFill>
                <a:schemeClr val="bg1"/>
              </a:solidFill>
              <a:latin typeface="BentonSans Regular"/>
              <a:cs typeface="BentonSans Regula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9088" y="2942693"/>
            <a:ext cx="11345961" cy="7437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50" spc="-70" dirty="0"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sz="475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50" spc="-35" dirty="0">
                <a:latin typeface="Arial" panose="020B0604020202020204" pitchFamily="34" charset="0"/>
                <a:cs typeface="Arial" panose="020B0604020202020204" pitchFamily="34" charset="0"/>
              </a:rPr>
              <a:t>messages</a:t>
            </a:r>
            <a:r>
              <a:rPr sz="475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50" spc="-20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sz="475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5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4750" spc="-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50" spc="-15" dirty="0"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endParaRPr sz="4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59089" y="3847377"/>
            <a:ext cx="12666980" cy="4130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265" marR="198755" indent="-457200">
              <a:lnSpc>
                <a:spcPts val="404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stereotype is an idea about a particular group of people that is often  untrue or unfair.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marR="5080" indent="-457200">
              <a:lnSpc>
                <a:spcPts val="4040"/>
              </a:lnSpc>
              <a:spcBef>
                <a:spcPts val="2310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 films and TV programmes use the stereotype that if you look  different, you must be a baddie. This is really hurtful to people who look  different in real life.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marR="1270000" indent="-457200">
              <a:lnSpc>
                <a:spcPts val="4040"/>
              </a:lnSpc>
              <a:spcBef>
                <a:spcPts val="2305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2950" b="1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difference 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mark, scar or condition that affects the appearance.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9089" y="2926712"/>
            <a:ext cx="7406640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750" spc="-35" dirty="0">
                <a:latin typeface="Arial" panose="020B0604020202020204" pitchFamily="34" charset="0"/>
                <a:cs typeface="Arial" panose="020B0604020202020204" pitchFamily="34" charset="0"/>
              </a:rPr>
              <a:t>Feedback</a:t>
            </a:r>
            <a:r>
              <a:rPr sz="475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50" spc="1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475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50" spc="15" dirty="0">
                <a:latin typeface="Arial" panose="020B0604020202020204" pitchFamily="34" charset="0"/>
                <a:cs typeface="Arial" panose="020B0604020202020204" pitchFamily="34" charset="0"/>
              </a:rPr>
              <a:t>comments</a:t>
            </a:r>
            <a:endParaRPr sz="4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59089" y="3873280"/>
            <a:ext cx="12703175" cy="44969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265" marR="780415" indent="-457200">
              <a:lnSpc>
                <a:spcPts val="404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your experience so far, how easy do you think it would it be to  implement any of these activities in your school?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marR="25400" indent="-457200">
              <a:lnSpc>
                <a:spcPts val="4040"/>
              </a:lnSpc>
              <a:spcBef>
                <a:spcPts val="2310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adaptations might you have to make to ensure that the resources  are appropriate for your setting?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indent="-457200">
              <a:lnSpc>
                <a:spcPts val="4040"/>
              </a:lnSpc>
              <a:spcBef>
                <a:spcPts val="2725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could you prepare for the session?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marR="5080" indent="-457200">
              <a:lnSpc>
                <a:spcPts val="4040"/>
              </a:lnSpc>
              <a:spcBef>
                <a:spcPts val="2305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follow-up activities/changes could you put in place to develop the  ideas further?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0344" y="1822823"/>
            <a:ext cx="3608704" cy="9053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260"/>
              </a:lnSpc>
              <a:spcBef>
                <a:spcPts val="459"/>
              </a:spcBef>
            </a:pPr>
            <a:r>
              <a:rPr sz="2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and young  people’s voices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4040"/>
              </a:lnSpc>
              <a:spcBef>
                <a:spcPts val="95"/>
              </a:spcBef>
            </a:pP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watching this video, think about anything  that surprises you and the key messages you  take from the children and young people.</a:t>
            </a:r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CE6A8251-3363-C643-9767-CF351BC18E4F}"/>
              </a:ext>
            </a:extLst>
          </p:cNvPr>
          <p:cNvSpPr/>
          <p:nvPr/>
        </p:nvSpPr>
        <p:spPr>
          <a:xfrm>
            <a:off x="3041650" y="1692275"/>
            <a:ext cx="14097000" cy="784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A0D02675-F5D5-2E4B-9142-9CB9AD1AEA87}"/>
              </a:ext>
            </a:extLst>
          </p:cNvPr>
          <p:cNvSpPr txBox="1"/>
          <p:nvPr/>
        </p:nvSpPr>
        <p:spPr>
          <a:xfrm>
            <a:off x="6206172" y="3484950"/>
            <a:ext cx="7691755" cy="4339449"/>
          </a:xfrm>
          <a:prstGeom prst="rect">
            <a:avLst/>
          </a:prstGeom>
        </p:spPr>
        <p:txBody>
          <a:bodyPr vert="horz" wrap="square" lIns="0" tIns="72000" rIns="0" bIns="0" rtlCol="0">
            <a:spAutoFit/>
          </a:bodyPr>
          <a:lstStyle/>
          <a:p>
            <a:pPr marL="12700" algn="ctr">
              <a:lnSpc>
                <a:spcPts val="7660"/>
              </a:lnSpc>
              <a:spcBef>
                <a:spcPts val="5230"/>
              </a:spcBef>
            </a:pPr>
            <a:r>
              <a:rPr lang="en-GB"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GROUP</a:t>
            </a:r>
            <a:br>
              <a:rPr lang="en-GB"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DISCUSSION</a:t>
            </a:r>
          </a:p>
          <a:p>
            <a:pPr marL="12700" marR="5080" indent="-635" algn="ctr">
              <a:lnSpc>
                <a:spcPts val="4040"/>
              </a:lnSpc>
              <a:spcBef>
                <a:spcPts val="1075"/>
              </a:spcBef>
            </a:pPr>
            <a:r>
              <a:rPr lang="en-GB" sz="2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there anything that surprised you?</a:t>
            </a:r>
            <a:br>
              <a:rPr lang="en-GB" sz="2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key messages you have taken  from the children and young people?</a:t>
            </a:r>
            <a:br>
              <a:rPr lang="en-GB" sz="2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advice would you give their teachers?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0344" y="1822823"/>
            <a:ext cx="1765935" cy="9053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260"/>
              </a:lnSpc>
              <a:spcBef>
                <a:spcPts val="459"/>
              </a:spcBef>
            </a:pPr>
            <a:r>
              <a:rPr sz="2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Teacher’s  voices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xfrm>
            <a:off x="5915952" y="8167985"/>
            <a:ext cx="8479498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4040"/>
              </a:lnSpc>
              <a:spcBef>
                <a:spcPts val="95"/>
              </a:spcBef>
            </a:pP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about the differences between what the children and young people say and what teachers say about their priorities.</a:t>
            </a:r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E2C2F350-E9F5-8242-B737-175A90C066AE}"/>
              </a:ext>
            </a:extLst>
          </p:cNvPr>
          <p:cNvSpPr/>
          <p:nvPr/>
        </p:nvSpPr>
        <p:spPr>
          <a:xfrm>
            <a:off x="3041650" y="1692275"/>
            <a:ext cx="14020800" cy="792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CD26A740-60D9-0646-BB6C-49219EF99FED}"/>
              </a:ext>
            </a:extLst>
          </p:cNvPr>
          <p:cNvSpPr txBox="1"/>
          <p:nvPr/>
        </p:nvSpPr>
        <p:spPr>
          <a:xfrm>
            <a:off x="5881211" y="3228470"/>
            <a:ext cx="8341678" cy="4852410"/>
          </a:xfrm>
          <a:prstGeom prst="rect">
            <a:avLst/>
          </a:prstGeom>
        </p:spPr>
        <p:txBody>
          <a:bodyPr vert="horz" wrap="square" lIns="0" tIns="72000" rIns="0" bIns="0" rtlCol="0">
            <a:spAutoFit/>
          </a:bodyPr>
          <a:lstStyle/>
          <a:p>
            <a:pPr marL="12700" algn="ctr">
              <a:lnSpc>
                <a:spcPts val="7660"/>
              </a:lnSpc>
              <a:spcBef>
                <a:spcPts val="5230"/>
              </a:spcBef>
            </a:pPr>
            <a:r>
              <a:rPr lang="en-GB"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GROUP</a:t>
            </a:r>
            <a:br>
              <a:rPr lang="en-GB"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DISCUSSION</a:t>
            </a:r>
          </a:p>
          <a:p>
            <a:pPr marL="12700" marR="5080" indent="-635" algn="ctr">
              <a:lnSpc>
                <a:spcPts val="4040"/>
              </a:lnSpc>
              <a:spcBef>
                <a:spcPts val="1075"/>
              </a:spcBef>
            </a:pPr>
            <a:r>
              <a:rPr lang="en-GB" sz="2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notice are the key differences between  what the children and young people say and what  teachers say about their priorities?</a:t>
            </a:r>
          </a:p>
          <a:p>
            <a:pPr marL="12700" marR="5080" indent="-635" algn="ctr">
              <a:lnSpc>
                <a:spcPts val="4040"/>
              </a:lnSpc>
              <a:spcBef>
                <a:spcPts val="1075"/>
              </a:spcBef>
            </a:pPr>
            <a:r>
              <a:rPr lang="en-GB" sz="2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could you use both perspectives to support  a student with a visible difference in your class?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9089" y="2926712"/>
            <a:ext cx="4588510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750" spc="-5" dirty="0">
                <a:latin typeface="Arial" panose="020B0604020202020204" pitchFamily="34" charset="0"/>
                <a:cs typeface="Arial" panose="020B0604020202020204" pitchFamily="34" charset="0"/>
              </a:rPr>
              <a:t>Session</a:t>
            </a:r>
            <a:r>
              <a:rPr sz="47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50" spc="-25" dirty="0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sz="4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59089" y="3873280"/>
            <a:ext cx="12734925" cy="4130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5420">
              <a:lnSpc>
                <a:spcPts val="4040"/>
              </a:lnSpc>
              <a:spcBef>
                <a:spcPts val="95"/>
              </a:spcBef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 a few minutes reflecting on how your thinking has changed in  relation to people with a visible difference.</a:t>
            </a:r>
            <a: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you have thought of two  or three ideas, discuss them with the rest of your group.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14325">
              <a:lnSpc>
                <a:spcPts val="4040"/>
              </a:lnSpc>
              <a:spcBef>
                <a:spcPts val="2310"/>
              </a:spcBef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could you develop the ideas from the lesson/assembly activities to  inform your classroom practice more widely?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ts val="4040"/>
              </a:lnSpc>
              <a:spcBef>
                <a:spcPts val="2305"/>
              </a:spcBef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this is just the beginning, so don’t be afraid to make mistakes. </a:t>
            </a:r>
            <a:b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better to try and fail, than not to try at all.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9089" y="2933771"/>
            <a:ext cx="7759065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750" spc="15" dirty="0">
                <a:latin typeface="Arial" panose="020B0604020202020204" pitchFamily="34" charset="0"/>
                <a:cs typeface="Arial" panose="020B0604020202020204" pitchFamily="34" charset="0"/>
              </a:rPr>
              <a:t>Changing</a:t>
            </a:r>
            <a:r>
              <a:rPr sz="475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50" spc="-70" dirty="0">
                <a:latin typeface="Arial" panose="020B0604020202020204" pitchFamily="34" charset="0"/>
                <a:cs typeface="Arial" panose="020B0604020202020204" pitchFamily="34" charset="0"/>
              </a:rPr>
              <a:t>Faces</a:t>
            </a:r>
            <a:r>
              <a:rPr sz="4750" spc="-25" dirty="0">
                <a:latin typeface="Arial" panose="020B0604020202020204" pitchFamily="34" charset="0"/>
                <a:cs typeface="Arial" panose="020B0604020202020204" pitchFamily="34" charset="0"/>
              </a:rPr>
              <a:t> resources</a:t>
            </a:r>
            <a:endParaRPr sz="4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07665FC9-264F-ED4A-80F6-1EB2D456F8C8}"/>
              </a:ext>
            </a:extLst>
          </p:cNvPr>
          <p:cNvSpPr txBox="1"/>
          <p:nvPr/>
        </p:nvSpPr>
        <p:spPr>
          <a:xfrm>
            <a:off x="3659089" y="3880339"/>
            <a:ext cx="11964035" cy="103060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advice and support from Changing Faces go to: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950" b="1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changingfaces.org.uk/for-professionals/teachers-youth-workers</a:t>
            </a:r>
            <a:endParaRPr sz="2950" b="1" dirty="0">
              <a:solidFill>
                <a:srgbClr val="0078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9090" y="2933771"/>
            <a:ext cx="3933190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750" spc="-5" dirty="0">
                <a:latin typeface="Arial" panose="020B0604020202020204" pitchFamily="34" charset="0"/>
                <a:cs typeface="Arial" panose="020B0604020202020204" pitchFamily="34" charset="0"/>
              </a:rPr>
              <a:t>Session</a:t>
            </a:r>
            <a:r>
              <a:rPr sz="47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50" spc="15" dirty="0">
                <a:latin typeface="Arial" panose="020B0604020202020204" pitchFamily="34" charset="0"/>
                <a:cs typeface="Arial" panose="020B0604020202020204" pitchFamily="34" charset="0"/>
              </a:rPr>
              <a:t>aims</a:t>
            </a:r>
            <a:endParaRPr sz="4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59090" y="3930600"/>
            <a:ext cx="9090660" cy="180645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69265" indent="-457200">
              <a:lnSpc>
                <a:spcPts val="4040"/>
              </a:lnSpc>
              <a:spcBef>
                <a:spcPts val="114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look at some of the resources for use in school.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marR="5080" indent="-457200">
              <a:lnSpc>
                <a:spcPts val="4040"/>
              </a:lnSpc>
              <a:spcBef>
                <a:spcPts val="2310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listen to children and young people and schools  to begin to reflect on effective practices.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9090" y="2933771"/>
            <a:ext cx="6967855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750" spc="-5" dirty="0">
                <a:latin typeface="Arial" panose="020B0604020202020204" pitchFamily="34" charset="0"/>
                <a:cs typeface="Arial" panose="020B0604020202020204" pitchFamily="34" charset="0"/>
              </a:rPr>
              <a:t>Session</a:t>
            </a:r>
            <a:r>
              <a:rPr sz="475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50" dirty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sz="475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50" spc="-35" dirty="0">
                <a:latin typeface="Arial" panose="020B0604020202020204" pitchFamily="34" charset="0"/>
                <a:cs typeface="Arial" panose="020B0604020202020204" pitchFamily="34" charset="0"/>
              </a:rPr>
              <a:t>takeaways</a:t>
            </a:r>
            <a:endParaRPr sz="4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59090" y="3930600"/>
            <a:ext cx="12169775" cy="26656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4040"/>
              </a:lnSpc>
              <a:spcBef>
                <a:spcPts val="114"/>
              </a:spcBef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Session One, you were asked to: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1790" indent="-339725">
              <a:lnSpc>
                <a:spcPts val="4040"/>
              </a:lnSpc>
              <a:spcBef>
                <a:spcPts val="2730"/>
              </a:spcBef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three key points that you took away from the session.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1790" marR="5080" indent="-339725">
              <a:lnSpc>
                <a:spcPts val="4040"/>
              </a:lnSpc>
              <a:spcBef>
                <a:spcPts val="2305"/>
              </a:spcBef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a record of how having a better understanding of the impact of  difference and unconscious/implicit bias influenced your practice.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C81A19F8-4649-7A4D-A4F8-A700B8EB2B0B}"/>
              </a:ext>
            </a:extLst>
          </p:cNvPr>
          <p:cNvSpPr txBox="1"/>
          <p:nvPr/>
        </p:nvSpPr>
        <p:spPr>
          <a:xfrm>
            <a:off x="6206172" y="3548938"/>
            <a:ext cx="7691755" cy="3685423"/>
          </a:xfrm>
          <a:prstGeom prst="rect">
            <a:avLst/>
          </a:prstGeom>
        </p:spPr>
        <p:txBody>
          <a:bodyPr vert="horz" wrap="square" lIns="0" tIns="72000" rIns="0" bIns="0" rtlCol="0">
            <a:spAutoFit/>
          </a:bodyPr>
          <a:lstStyle/>
          <a:p>
            <a:pPr marL="12700" algn="ctr">
              <a:lnSpc>
                <a:spcPts val="7660"/>
              </a:lnSpc>
              <a:spcBef>
                <a:spcPts val="5230"/>
              </a:spcBef>
            </a:pPr>
            <a:r>
              <a:rPr lang="en-GB"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GROUP</a:t>
            </a:r>
            <a:br>
              <a:rPr lang="en-GB"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DISCUSSION</a:t>
            </a:r>
          </a:p>
          <a:p>
            <a:pPr marL="12700" marR="5080" indent="-635" algn="ctr">
              <a:lnSpc>
                <a:spcPts val="4040"/>
              </a:lnSpc>
              <a:spcBef>
                <a:spcPts val="1075"/>
              </a:spcBef>
            </a:pPr>
            <a:r>
              <a:rPr lang="en-GB" sz="2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five to ten minutes in your groups to discuss your experiences. Each group will then share their feedback.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9088" y="2942693"/>
            <a:ext cx="9745761" cy="7437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50" spc="-15" dirty="0"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sz="4750" spc="-1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4750" spc="20" dirty="0">
                <a:latin typeface="Arial" panose="020B0604020202020204" pitchFamily="34" charset="0"/>
                <a:cs typeface="Arial" panose="020B0604020202020204" pitchFamily="34" charset="0"/>
              </a:rPr>
              <a:t>try</a:t>
            </a:r>
            <a:r>
              <a:rPr sz="475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50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sz="475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50" spc="-5" dirty="0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sz="4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59089" y="3847377"/>
            <a:ext cx="12626340" cy="4130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265" marR="10160" indent="-457200">
              <a:lnSpc>
                <a:spcPts val="404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are next in school, we would like you to try using some of the  resources that have been developed by Changing Faces.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marR="5080" indent="-457200">
              <a:lnSpc>
                <a:spcPts val="4040"/>
              </a:lnSpc>
              <a:spcBef>
                <a:spcPts val="2310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be trying out some of these activities in this session, so you can  think about how best to use them in your classroom or setting.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marR="86360" indent="-457200">
              <a:lnSpc>
                <a:spcPts val="4040"/>
              </a:lnSpc>
              <a:spcBef>
                <a:spcPts val="2305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resources and teacher guide can be accessed from  </a:t>
            </a:r>
            <a:r>
              <a:rPr sz="2950" b="1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changingfaces.org.uk/for-professionals/teachers-youth-workers/  classroom-resources</a:t>
            </a:r>
            <a:endParaRPr sz="2950" b="1" dirty="0">
              <a:solidFill>
                <a:srgbClr val="0078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008" y="484996"/>
            <a:ext cx="7084695" cy="1100493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ts val="4040"/>
              </a:lnSpc>
              <a:spcBef>
                <a:spcPts val="509"/>
              </a:spcBef>
            </a:pPr>
            <a:r>
              <a:rPr sz="29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one of the school activities.</a:t>
            </a:r>
          </a:p>
          <a:p>
            <a:pPr marL="12700">
              <a:lnSpc>
                <a:spcPts val="4040"/>
              </a:lnSpc>
              <a:spcBef>
                <a:spcPts val="420"/>
              </a:spcBef>
            </a:pPr>
            <a:r>
              <a:rPr sz="29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notice about these images?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6135" y="489537"/>
            <a:ext cx="6431915" cy="9881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4040"/>
              </a:lnSpc>
              <a:spcBef>
                <a:spcPts val="95"/>
              </a:spcBef>
            </a:pPr>
            <a:r>
              <a:rPr sz="29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this question, thinking about  how students could be supported.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6135" y="484996"/>
            <a:ext cx="8005445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4040"/>
              </a:lnSpc>
              <a:spcBef>
                <a:spcPts val="95"/>
              </a:spcBef>
            </a:pPr>
            <a:r>
              <a:rPr sz="29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this activity and then answer the question:  how many of the characters do we associate  with positive characteristics?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59089" y="2933771"/>
            <a:ext cx="10098405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750" b="1" spc="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sz="4750" b="1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50" b="1" spc="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sz="4750" b="1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50" b="1" spc="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holding</a:t>
            </a:r>
            <a:r>
              <a:rPr sz="4750" b="1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50" b="1" spc="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4750" b="1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750" b="1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assembly?</a:t>
            </a:r>
            <a:endParaRPr sz="47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59089" y="3880339"/>
            <a:ext cx="11258550" cy="9881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4040"/>
              </a:lnSpc>
              <a:spcBef>
                <a:spcPts val="95"/>
              </a:spcBef>
            </a:pP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Assemblies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time is short. </a:t>
            </a:r>
            <a:r>
              <a:rPr sz="2950" spc="-67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We’re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look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section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950" spc="-2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13EB55D44A004883305724D6078FBC" ma:contentTypeVersion="11" ma:contentTypeDescription="Create a new document." ma:contentTypeScope="" ma:versionID="8c1622f6580f6cb2c3fb9f42d47761a4">
  <xsd:schema xmlns:xsd="http://www.w3.org/2001/XMLSchema" xmlns:xs="http://www.w3.org/2001/XMLSchema" xmlns:p="http://schemas.microsoft.com/office/2006/metadata/properties" xmlns:ns2="ede18a2a-a617-4ead-abcd-0110f8bf8f88" xmlns:ns3="bbc4e049-01e5-4740-8e31-eebd57e17c8c" targetNamespace="http://schemas.microsoft.com/office/2006/metadata/properties" ma:root="true" ma:fieldsID="c921b6b7614a8f72c3d4c051099a042e" ns2:_="" ns3:_="">
    <xsd:import namespace="ede18a2a-a617-4ead-abcd-0110f8bf8f88"/>
    <xsd:import namespace="bbc4e049-01e5-4740-8e31-eebd57e17c8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e18a2a-a617-4ead-abcd-0110f8bf8f8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4e049-01e5-4740-8e31-eebd57e17c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03A536E-BF38-4648-B84D-58D3F419947C}"/>
</file>

<file path=customXml/itemProps2.xml><?xml version="1.0" encoding="utf-8"?>
<ds:datastoreItem xmlns:ds="http://schemas.openxmlformats.org/officeDocument/2006/customXml" ds:itemID="{119D4D7D-60C6-4710-AD59-18E1CF94CDA3}"/>
</file>

<file path=customXml/itemProps3.xml><?xml version="1.0" encoding="utf-8"?>
<ds:datastoreItem xmlns:ds="http://schemas.openxmlformats.org/officeDocument/2006/customXml" ds:itemID="{EE79E0D7-1EC8-414F-AD02-60898B26E60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666</Words>
  <Application>Microsoft Macintosh PowerPoint</Application>
  <PresentationFormat>Custom</PresentationFormat>
  <Paragraphs>45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BentonSans Regular</vt:lpstr>
      <vt:lpstr>Calibri</vt:lpstr>
      <vt:lpstr>Degular-Black</vt:lpstr>
      <vt:lpstr>Office Theme</vt:lpstr>
      <vt:lpstr>PowerPoint Presentation</vt:lpstr>
      <vt:lpstr>Session aims</vt:lpstr>
      <vt:lpstr>Session One takeaways</vt:lpstr>
      <vt:lpstr>PowerPoint Presentation</vt:lpstr>
      <vt:lpstr>Activities to try at school</vt:lpstr>
      <vt:lpstr>This is one of the school activities. What do you notice about these images?</vt:lpstr>
      <vt:lpstr>Discuss this question, thinking about  how students could be supported.</vt:lpstr>
      <vt:lpstr>Try this activity and then answer the question:  how many of the characters do we associate  with positive characteristics?</vt:lpstr>
      <vt:lpstr>PowerPoint Presentation</vt:lpstr>
      <vt:lpstr>The Assembly quiz asks pupils if these  film characters are goodies or baddies.</vt:lpstr>
      <vt:lpstr>Key messages from the Assembly</vt:lpstr>
      <vt:lpstr>Feedback and comments</vt:lpstr>
      <vt:lpstr>PowerPoint Presentation</vt:lpstr>
      <vt:lpstr>PowerPoint Presentation</vt:lpstr>
      <vt:lpstr>PowerPoint Presentation</vt:lpstr>
      <vt:lpstr>PowerPoint Presentation</vt:lpstr>
      <vt:lpstr>Session Review</vt:lpstr>
      <vt:lpstr>Changing Faces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Murray Kirsten</cp:lastModifiedBy>
  <cp:revision>3</cp:revision>
  <dcterms:created xsi:type="dcterms:W3CDTF">2021-05-02T15:31:47Z</dcterms:created>
  <dcterms:modified xsi:type="dcterms:W3CDTF">2021-05-02T16:03:20Z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2021-05-02T00:00:00Z</vt:filetime>
  </property>
  <property fmtid="{D5CDD505-2E9C-101B-9397-08002B2CF9AE}" pid="3" name="Creator">
    <vt:lpwstr>Adobe InDesign 16.1 (Macintosh)</vt:lpwstr>
  </property>
  <property fmtid="{D5CDD505-2E9C-101B-9397-08002B2CF9AE}" pid="4" name="LastSaved">
    <vt:filetime>2021-05-02T00:00:00Z</vt:filetime>
  </property>
  <property fmtid="{D5CDD505-2E9C-101B-9397-08002B2CF9AE}" pid="5" name="ContentTypeId">
    <vt:lpwstr>0x0101004C13EB55D44A004883305724D6078FBC</vt:lpwstr>
  </property>
</Properties>
</file>