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3" d="100"/>
          <a:sy n="63" d="100"/>
        </p:scale>
        <p:origin x="224" y="5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94919" y="3556296"/>
            <a:ext cx="4127500" cy="1596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300" b="1" i="0">
                <a:solidFill>
                  <a:srgbClr val="0078AD"/>
                </a:solidFill>
                <a:latin typeface="Degular-Black"/>
                <a:cs typeface="Degular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D"/>
                </a:solidFill>
                <a:latin typeface="BentonSans Bold"/>
                <a:cs typeface="Benton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D"/>
                </a:solidFill>
                <a:latin typeface="BentonSans Bold"/>
                <a:cs typeface="Benton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1" i="0">
                <a:solidFill>
                  <a:srgbClr val="0078AD"/>
                </a:solidFill>
                <a:latin typeface="BentonSans Bold"/>
                <a:cs typeface="Benton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48670" y="1583839"/>
            <a:ext cx="2606758" cy="1502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0078AD"/>
                </a:solidFill>
                <a:latin typeface="BentonSans Bold"/>
                <a:cs typeface="BentonSans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58015" y="3880339"/>
            <a:ext cx="12788069" cy="4632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0078AD"/>
                </a:solidFill>
                <a:latin typeface="BentonSans Regular"/>
                <a:cs typeface="BentonSans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rdSFujnGZ6M&amp;vq=hd1080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7yV7EYeP0Mk&amp;vq=hd1080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XMlG1QeJW2U&amp;vq=hd1080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ngiK1gQKgK8&amp;vq=hd108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_popup?v=ngiK1gQKgK8&amp;vq=hd1080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B7A1692-3256-7645-9238-B173C86E93E4}"/>
              </a:ext>
            </a:extLst>
          </p:cNvPr>
          <p:cNvSpPr txBox="1"/>
          <p:nvPr/>
        </p:nvSpPr>
        <p:spPr>
          <a:xfrm>
            <a:off x="4346679" y="2932581"/>
            <a:ext cx="11976735" cy="7151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050" marR="294005" indent="-514350">
              <a:lnSpc>
                <a:spcPts val="4040"/>
              </a:lnSpc>
              <a:spcBef>
                <a:spcPts val="95"/>
              </a:spcBef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the filmmaker wanted you to think and feel when  Auggie takes off his helmet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5080" indent="-514350">
              <a:lnSpc>
                <a:spcPts val="4040"/>
              </a:lnSpc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notice as Auggie walked through the playground for the 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10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1791335" indent="-514350">
              <a:lnSpc>
                <a:spcPts val="4040"/>
              </a:lnSpc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were Auggie, how would you feel walking through the  playground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480695" indent="-51435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Auggie’s parents were thinking as they watched  him go into the playground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278765" indent="-514350">
              <a:lnSpc>
                <a:spcPts val="4040"/>
              </a:lnSpc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the other children were thinking as they watched  Auggie walk through the playground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5154DA65-9A3D-6147-B156-38140E300EBC}"/>
              </a:ext>
            </a:extLst>
          </p:cNvPr>
          <p:cNvSpPr txBox="1"/>
          <p:nvPr/>
        </p:nvSpPr>
        <p:spPr>
          <a:xfrm>
            <a:off x="5636895" y="3811963"/>
            <a:ext cx="8830310" cy="3685423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065" marR="5080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had a child like Auggie joining your class,  what would you want to know and what do think  some of the </a:t>
            </a:r>
            <a:r>
              <a:rPr lang="en-GB" sz="2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might be?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59089" y="2933771"/>
            <a:ext cx="1245362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b="1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 Act (2010): Severe disfigurement</a:t>
            </a:r>
            <a:endParaRPr sz="4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9088" y="3880339"/>
            <a:ext cx="12793761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impairment which consists of a severe disfigurement is to be treated as having a substantial adverse effect on the ability of the person concerned </a:t>
            </a:r>
            <a:b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carry out normal day-to-day activities.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B7E8AAE-3809-0448-9DF4-F29EF73B4EC5}"/>
              </a:ext>
            </a:extLst>
          </p:cNvPr>
          <p:cNvSpPr txBox="1"/>
          <p:nvPr/>
        </p:nvSpPr>
        <p:spPr>
          <a:xfrm>
            <a:off x="5636895" y="3555483"/>
            <a:ext cx="8830310" cy="4198384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065" marR="5080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think the Equality Act includes ‘severe  disfigurement’ as a disability that has an adverse  effect on the ability of a person to carry out normal  day-to-day activities?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90" y="2933771"/>
            <a:ext cx="10203815" cy="148717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5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United Nations Convention on the  Rights of Persons with Disabilities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658015" y="3880339"/>
            <a:ext cx="12788069" cy="4112498"/>
          </a:xfrm>
          <a:prstGeom prst="rect">
            <a:avLst/>
          </a:prstGeom>
        </p:spPr>
        <p:txBody>
          <a:bodyPr vert="horz" wrap="square" lIns="0" tIns="774344" rIns="0" bIns="0" rtlCol="0">
            <a:spAutoFit/>
          </a:bodyPr>
          <a:lstStyle/>
          <a:p>
            <a:pPr marL="13335" marR="5080">
              <a:lnSpc>
                <a:spcPts val="4040"/>
              </a:lnSpc>
              <a:spcBef>
                <a:spcPts val="9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Under articles 7 and 24 of the United Nations Convention of the Rights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of Persons with Disabilities, the UK Government is committed to inclusive  education of disabled children and young people and the removal of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barriers to learning and participation in mainstream education.</a:t>
            </a:r>
          </a:p>
          <a:p>
            <a:pPr marL="13335" marR="232410">
              <a:lnSpc>
                <a:spcPts val="4040"/>
              </a:lnSpc>
              <a:spcBef>
                <a:spcPts val="231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With this commitment comes a responsibility for schools to ensure that  children with a visible difference are given their right to participate fully.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2BDB70E3-F301-CB4C-8918-25DB7BD1E5A3}"/>
              </a:ext>
            </a:extLst>
          </p:cNvPr>
          <p:cNvSpPr txBox="1"/>
          <p:nvPr/>
        </p:nvSpPr>
        <p:spPr>
          <a:xfrm>
            <a:off x="6129972" y="4068444"/>
            <a:ext cx="7844155" cy="3172462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unconscious </a:t>
            </a:r>
            <a:b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implicit) bias means?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C5270FF5-97D9-8840-B2C3-06C41F9320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9089" y="2933771"/>
            <a:ext cx="956754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Unconscious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(or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implicit)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biases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7071EAF-BDE4-1845-A31F-77232B8F7364}"/>
              </a:ext>
            </a:extLst>
          </p:cNvPr>
          <p:cNvSpPr txBox="1"/>
          <p:nvPr/>
        </p:nvSpPr>
        <p:spPr>
          <a:xfrm>
            <a:off x="3659089" y="3880339"/>
            <a:ext cx="12787630" cy="2538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Unlike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conscious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biases,</a:t>
            </a:r>
            <a:r>
              <a:rPr sz="2950" spc="-8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unconscious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implicit)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biases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 </a:t>
            </a:r>
            <a:br>
              <a:rPr lang="en-GB"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opinions that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unaware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of;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activated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2950" spc="-68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conscious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making.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unconscious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biases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2950" spc="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influenced </a:t>
            </a:r>
            <a:b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950" spc="-3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background,</a:t>
            </a:r>
            <a:r>
              <a:rPr sz="2950" spc="-9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culture,</a:t>
            </a:r>
            <a:r>
              <a:rPr sz="2950" spc="-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5BABBB8-0087-4648-969D-88B1F2699AED}"/>
              </a:ext>
            </a:extLst>
          </p:cNvPr>
          <p:cNvSpPr txBox="1"/>
          <p:nvPr/>
        </p:nvSpPr>
        <p:spPr>
          <a:xfrm>
            <a:off x="3659089" y="6872918"/>
            <a:ext cx="5464810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 </a:t>
            </a:r>
            <a:r>
              <a:rPr sz="1700" spc="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70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sz="170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Rights Commission,</a:t>
            </a:r>
            <a:r>
              <a:rPr sz="1700" spc="-4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2018,</a:t>
            </a:r>
            <a:r>
              <a:rPr sz="1700" spc="-4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0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pp.4-5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576D0E10-7FAF-3247-8017-F64ED91FE709}"/>
              </a:ext>
            </a:extLst>
          </p:cNvPr>
          <p:cNvSpPr txBox="1"/>
          <p:nvPr/>
        </p:nvSpPr>
        <p:spPr>
          <a:xfrm>
            <a:off x="5915952" y="8254753"/>
            <a:ext cx="7861300" cy="1496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things that surprise you in this film  about the impact of unconscious (or implicit)  bias in the classroom.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D0D074E8-CDEE-C848-B6CD-F499A2F8FF5F}"/>
              </a:ext>
            </a:extLst>
          </p:cNvPr>
          <p:cNvSpPr/>
          <p:nvPr/>
        </p:nvSpPr>
        <p:spPr>
          <a:xfrm>
            <a:off x="3041650" y="1692275"/>
            <a:ext cx="14097000" cy="7794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66D9F29-DEE5-FF48-A755-52EF01CE7980}"/>
              </a:ext>
            </a:extLst>
          </p:cNvPr>
          <p:cNvSpPr txBox="1"/>
          <p:nvPr/>
        </p:nvSpPr>
        <p:spPr>
          <a:xfrm>
            <a:off x="3230344" y="1822823"/>
            <a:ext cx="2384425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sz="295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295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950" spc="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95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95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cious  Bias</a:t>
            </a:r>
            <a:endParaRPr sz="2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F556125-DC62-A842-82FA-21B65D8C9F99}"/>
              </a:ext>
            </a:extLst>
          </p:cNvPr>
          <p:cNvSpPr txBox="1">
            <a:spLocks/>
          </p:cNvSpPr>
          <p:nvPr/>
        </p:nvSpPr>
        <p:spPr>
          <a:xfrm>
            <a:off x="3659089" y="2933771"/>
            <a:ext cx="679132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4750" b="1" i="0">
                <a:solidFill>
                  <a:srgbClr val="0078AD"/>
                </a:solidFill>
                <a:latin typeface="BentonSans Bold"/>
                <a:ea typeface="+mj-ea"/>
                <a:cs typeface="BentonSans Bold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kern="0" spc="-5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n-GB" kern="0" spc="-2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spc="15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kern="0" spc="-2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spc="-10"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endParaRPr lang="en-GB" kern="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E980906E-C578-2841-8622-C533B45E7702}"/>
              </a:ext>
            </a:extLst>
          </p:cNvPr>
          <p:cNvSpPr txBox="1"/>
          <p:nvPr/>
        </p:nvSpPr>
        <p:spPr>
          <a:xfrm>
            <a:off x="3659089" y="3880339"/>
            <a:ext cx="12786995" cy="4632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33220">
              <a:lnSpc>
                <a:spcPts val="4040"/>
              </a:lnSpc>
              <a:spcBef>
                <a:spcPts val="9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initial reaction to a situation or event is instinctive and is not  something we have control over.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040"/>
              </a:lnSpc>
              <a:spcBef>
                <a:spcPts val="2310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reaction to disfigurement/visible difference might be discomfort and  avoidance, due to repeated associations of disfigurement/visible difference  </a:t>
            </a:r>
            <a:b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negative qualities that we see presented within popular culture.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718820">
              <a:lnSpc>
                <a:spcPts val="4040"/>
              </a:lnSpc>
              <a:spcBef>
                <a:spcPts val="230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reflecting on such reactions, we can ensure that when we respond,  we make the unconscious conscious. This can help us overcome our  unconscious biases and unlearn our negative stereotypes.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90" y="2933771"/>
            <a:ext cx="393319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Session aims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9090" y="3880339"/>
            <a:ext cx="12185015" cy="3627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309880" indent="-457200">
              <a:lnSpc>
                <a:spcPts val="404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sz="2950" spc="-6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child,</a:t>
            </a:r>
            <a:r>
              <a:rPr sz="2950" spc="-9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080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unconscious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(implicit)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</a:t>
            </a:r>
            <a:r>
              <a:rPr sz="2950" spc="-6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impacts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436880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living with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visible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3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  <a:r>
              <a:rPr sz="2950" spc="-6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33771"/>
            <a:ext cx="958723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Perceptions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9089" y="3880339"/>
            <a:ext cx="12400280" cy="3334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6205">
              <a:lnSpc>
                <a:spcPts val="4040"/>
              </a:lnSpc>
              <a:spcBef>
                <a:spcPts val="9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 number of persistent myths and assumptions, which affect  how people with a visible difference are viewed by society, such as not  being very clever or being characterised as evil.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ts val="4040"/>
              </a:lnSpc>
              <a:spcBef>
                <a:spcPts val="2310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 (2017) found that people with a visible difference/disfigurement </a:t>
            </a:r>
            <a:b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viewed much less favourably than people with other disabilities that are easily identified, such as wheelchair users.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37703" y="9289634"/>
            <a:ext cx="1381125" cy="297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spc="10" dirty="0">
                <a:solidFill>
                  <a:schemeClr val="bg1"/>
                </a:solidFill>
                <a:latin typeface="BentonSans Regular"/>
                <a:cs typeface="BentonSans Regular"/>
              </a:rPr>
              <a:t>Stone</a:t>
            </a:r>
            <a:r>
              <a:rPr sz="1750" spc="-55" dirty="0">
                <a:solidFill>
                  <a:schemeClr val="bg1"/>
                </a:solidFill>
                <a:latin typeface="BentonSans Regular"/>
                <a:cs typeface="BentonSans Regular"/>
              </a:rPr>
              <a:t> </a:t>
            </a:r>
            <a:r>
              <a:rPr sz="1750" spc="5" dirty="0">
                <a:solidFill>
                  <a:schemeClr val="bg1"/>
                </a:solidFill>
                <a:latin typeface="BentonSans Regular"/>
                <a:cs typeface="BentonSans Regular"/>
              </a:rPr>
              <a:t>(2017)</a:t>
            </a:r>
            <a:endParaRPr sz="1750" dirty="0">
              <a:solidFill>
                <a:schemeClr val="bg1"/>
              </a:solidFill>
              <a:latin typeface="BentonSans Regular"/>
              <a:cs typeface="BentonSans Regular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36605F1-F4E6-2D4C-8A16-BCB4196910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85568" y="2932581"/>
            <a:ext cx="857694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participants in a study compared photos of  people with a facial visible difference with those  without, they judged them be: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934E8EFF-419C-C349-B760-79E09878A461}"/>
              </a:ext>
            </a:extLst>
          </p:cNvPr>
          <p:cNvSpPr txBox="1"/>
          <p:nvPr/>
        </p:nvSpPr>
        <p:spPr>
          <a:xfrm>
            <a:off x="5662519" y="4524155"/>
            <a:ext cx="5838825" cy="3624069"/>
          </a:xfrm>
          <a:prstGeom prst="rect">
            <a:avLst/>
          </a:prstGeom>
        </p:spPr>
        <p:txBody>
          <a:bodyPr vert="horz" wrap="square" lIns="0" tIns="274320" rIns="0" bIns="0" rtlCol="0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2160"/>
              </a:spcBef>
              <a:buFont typeface="Arial" panose="020B0604020202020204" pitchFamily="34" charset="0"/>
              <a:buChar char="•"/>
              <a:tabLst>
                <a:tab pos="389255" algn="l"/>
                <a:tab pos="389890" algn="l"/>
              </a:tabLst>
            </a:pPr>
            <a:r>
              <a:rPr sz="2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out-going</a:t>
            </a:r>
          </a:p>
          <a:p>
            <a:pPr marL="469265" indent="-457200">
              <a:lnSpc>
                <a:spcPct val="100000"/>
              </a:lnSpc>
              <a:spcBef>
                <a:spcPts val="2070"/>
              </a:spcBef>
              <a:buFont typeface="Arial" panose="020B0604020202020204" pitchFamily="34" charset="0"/>
              <a:buChar char="•"/>
              <a:tabLst>
                <a:tab pos="389255" algn="l"/>
                <a:tab pos="389890" algn="l"/>
              </a:tabLst>
            </a:pPr>
            <a:r>
              <a:rPr sz="2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competitive</a:t>
            </a:r>
          </a:p>
          <a:p>
            <a:pPr marL="469265" indent="-457200">
              <a:lnSpc>
                <a:spcPct val="100000"/>
              </a:lnSpc>
              <a:spcBef>
                <a:spcPts val="2065"/>
              </a:spcBef>
              <a:buFont typeface="Arial" panose="020B0604020202020204" pitchFamily="34" charset="0"/>
              <a:buChar char="•"/>
              <a:tabLst>
                <a:tab pos="389255" algn="l"/>
                <a:tab pos="389890" algn="l"/>
              </a:tabLst>
            </a:pPr>
            <a:r>
              <a:rPr sz="2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assertive</a:t>
            </a:r>
          </a:p>
          <a:p>
            <a:pPr marL="469265" indent="-457200">
              <a:lnSpc>
                <a:spcPct val="100000"/>
              </a:lnSpc>
              <a:spcBef>
                <a:spcPts val="2065"/>
              </a:spcBef>
              <a:buFont typeface="Arial" panose="020B0604020202020204" pitchFamily="34" charset="0"/>
              <a:buChar char="•"/>
              <a:tabLst>
                <a:tab pos="389255" algn="l"/>
                <a:tab pos="389890" algn="l"/>
              </a:tabLst>
            </a:pPr>
            <a:r>
              <a:rPr sz="2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sensitive and emotional</a:t>
            </a:r>
          </a:p>
          <a:p>
            <a:pPr marL="469265" indent="-457200">
              <a:lnSpc>
                <a:spcPct val="100000"/>
              </a:lnSpc>
              <a:spcBef>
                <a:spcPts val="2065"/>
              </a:spcBef>
              <a:buFont typeface="Arial" panose="020B0604020202020204" pitchFamily="34" charset="0"/>
              <a:buChar char="•"/>
              <a:tabLst>
                <a:tab pos="389255" algn="l"/>
                <a:tab pos="389890" algn="l"/>
              </a:tabLst>
            </a:pPr>
            <a:r>
              <a:rPr sz="2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Followers rather than leaders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33771"/>
            <a:ext cx="504444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Children’s</a:t>
            </a:r>
            <a:r>
              <a:rPr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voices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9089" y="3918034"/>
            <a:ext cx="9498965" cy="310168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040"/>
              </a:lnSpc>
              <a:spcBef>
                <a:spcPts val="114"/>
              </a:spcBef>
            </a:pP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watching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video,</a:t>
            </a:r>
            <a:r>
              <a:rPr lang="en-GB" sz="2950" spc="-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yourself:</a:t>
            </a:r>
            <a:endParaRPr lang="en-GB"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5080" indent="-457200">
              <a:lnSpc>
                <a:spcPts val="4040"/>
              </a:lnSpc>
              <a:spcBef>
                <a:spcPts val="208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</a:t>
            </a:r>
            <a:r>
              <a:rPr lang="en-GB" sz="2950" spc="-2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difference,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their 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inclusion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well-being?</a:t>
            </a:r>
            <a:endParaRPr lang="en-GB"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850265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 </a:t>
            </a:r>
            <a:r>
              <a:rPr lang="en-GB" sz="2950" spc="-68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children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en-GB"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difference?</a:t>
            </a:r>
            <a:endParaRPr lang="en-GB"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E33F934-DC02-CA4A-9ADA-E371BBA5412A}"/>
              </a:ext>
            </a:extLst>
          </p:cNvPr>
          <p:cNvSpPr/>
          <p:nvPr/>
        </p:nvSpPr>
        <p:spPr>
          <a:xfrm>
            <a:off x="3041650" y="1692275"/>
            <a:ext cx="14097000" cy="79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1BDD76BE-8916-D04B-8B47-2C5482A7E56E}"/>
              </a:ext>
            </a:extLst>
          </p:cNvPr>
          <p:cNvSpPr txBox="1">
            <a:spLocks/>
          </p:cNvSpPr>
          <p:nvPr/>
        </p:nvSpPr>
        <p:spPr>
          <a:xfrm>
            <a:off x="3230344" y="1822823"/>
            <a:ext cx="3608704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lang="en-GB" sz="295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en-GB" sz="2950" kern="0" spc="-3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kern="0" spc="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2950" kern="0" spc="-3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kern="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</a:t>
            </a:r>
            <a:r>
              <a:rPr lang="en-GB" sz="2950" kern="0" spc="-7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950" kern="0" spc="-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people’s </a:t>
            </a:r>
            <a:r>
              <a:rPr lang="en-GB" sz="2950" kern="0" spc="-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voices</a:t>
            </a:r>
            <a:endParaRPr lang="en-GB" sz="29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04090"/>
            <a:ext cx="452437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1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pc="-1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s’</a:t>
            </a:r>
            <a:r>
              <a:rPr spc="-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39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oi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9089" y="3888353"/>
            <a:ext cx="9471025" cy="41019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4040"/>
              </a:lnSpc>
              <a:spcBef>
                <a:spcPts val="114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watching the video think about: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790" marR="1474470" indent="-339725">
              <a:lnSpc>
                <a:spcPts val="4040"/>
              </a:lnSpc>
              <a:spcBef>
                <a:spcPts val="2080"/>
              </a:spcBef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the children and their parents have  different priorities and views.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790" marR="363220" indent="-339725">
              <a:lnSpc>
                <a:spcPts val="4040"/>
              </a:lnSpc>
              <a:spcBef>
                <a:spcPts val="2075"/>
              </a:spcBef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challenges that parents face when negotiating  with schools and what you think schools could do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1790" marR="5080">
              <a:lnSpc>
                <a:spcPts val="4040"/>
              </a:lnSpc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initiate and maintain an honest and open dialogue  with parents and their children.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51668BC-FBC8-D342-99A1-4AFB69181AB4}"/>
              </a:ext>
            </a:extLst>
          </p:cNvPr>
          <p:cNvSpPr/>
          <p:nvPr/>
        </p:nvSpPr>
        <p:spPr>
          <a:xfrm>
            <a:off x="3041650" y="1692275"/>
            <a:ext cx="14020800" cy="79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B2696FA-AF65-D647-9F48-E7CF521900EB}"/>
              </a:ext>
            </a:extLst>
          </p:cNvPr>
          <p:cNvSpPr txBox="1">
            <a:spLocks/>
          </p:cNvSpPr>
          <p:nvPr/>
        </p:nvSpPr>
        <p:spPr>
          <a:xfrm>
            <a:off x="3230344" y="1822823"/>
            <a:ext cx="1557020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lang="en-GB" sz="2950" kern="0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950" kern="0" spc="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950" kern="0" spc="-6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950" kern="0" spc="1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2950" kern="0" spc="-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950" kern="0" spc="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  </a:t>
            </a:r>
            <a:r>
              <a:rPr lang="en-GB" sz="2950" kern="0" spc="-1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voices</a:t>
            </a:r>
            <a:endParaRPr lang="en-GB" sz="29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6F4BA73C-AE0D-064F-BE44-522F80C1506D}"/>
              </a:ext>
            </a:extLst>
          </p:cNvPr>
          <p:cNvSpPr txBox="1"/>
          <p:nvPr/>
        </p:nvSpPr>
        <p:spPr>
          <a:xfrm>
            <a:off x="6129972" y="4068444"/>
            <a:ext cx="7844155" cy="3826488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three key points that you will take away  from today’s session and make a note of them.</a:t>
            </a:r>
          </a:p>
          <a:p>
            <a:pPr marL="12700" marR="5080" indent="-635" algn="ctr">
              <a:lnSpc>
                <a:spcPts val="4040"/>
              </a:lnSpc>
              <a:spcBef>
                <a:spcPts val="1075"/>
              </a:spcBef>
            </a:pPr>
            <a:endParaRPr lang="en-GB" sz="29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09681" y="2933771"/>
            <a:ext cx="574548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5" dirty="0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09681" y="3880339"/>
            <a:ext cx="10506710" cy="3334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4040"/>
              </a:lnSpc>
              <a:spcBef>
                <a:spcPts val="95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are in school, keep a record of how having a better  understanding of the impact of difference and unconscious  (implicit) bias has influenced your practice.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79070">
              <a:lnSpc>
                <a:spcPts val="4040"/>
              </a:lnSpc>
              <a:spcBef>
                <a:spcPts val="2310"/>
              </a:spcBef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next session, you will have a chance to discuss your  experiences and have a look at some resources you can use  with your students.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088A4322-EBB2-0742-8591-8A904FABC3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62159" y="1583839"/>
            <a:ext cx="2979780" cy="1501052"/>
          </a:xfrm>
          <a:prstGeom prst="rect">
            <a:avLst/>
          </a:prstGeom>
        </p:spPr>
        <p:txBody>
          <a:bodyPr vert="horz" wrap="square" lIns="0" tIns="414655" rIns="0" bIns="0" rtlCol="0">
            <a:spAutoFit/>
          </a:bodyPr>
          <a:lstStyle/>
          <a:p>
            <a:pPr marL="19050" marR="10795" algn="ctr">
              <a:lnSpc>
                <a:spcPct val="100000"/>
              </a:lnSpc>
              <a:spcBef>
                <a:spcPts val="3265"/>
              </a:spcBef>
            </a:pP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  <a:p>
            <a:pPr marL="19050" algn="ctr">
              <a:lnSpc>
                <a:spcPct val="100000"/>
              </a:lnSpc>
              <a:spcBef>
                <a:spcPts val="1015"/>
              </a:spcBef>
            </a:pPr>
            <a:r>
              <a:rPr sz="1450" spc="300" dirty="0">
                <a:latin typeface="Arial" panose="020B0604020202020204" pitchFamily="34" charset="0"/>
                <a:cs typeface="Arial" panose="020B0604020202020204" pitchFamily="34" charset="0"/>
              </a:rPr>
              <a:t>BY HANNAH LINDFIELD 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5E0EA45-FFB7-CB49-9529-395D7690A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67380" y="3362031"/>
            <a:ext cx="8569338" cy="626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0" marR="436880" algn="ctr">
              <a:lnSpc>
                <a:spcPts val="4040"/>
              </a:lnSpc>
              <a:spcBef>
                <a:spcPts val="9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See past the scars, I can laugh and smile too  See past the disability, I have a brain too</a:t>
            </a:r>
          </a:p>
          <a:p>
            <a:pPr algn="ctr">
              <a:lnSpc>
                <a:spcPts val="4040"/>
              </a:lnSpc>
              <a:spcBef>
                <a:spcPts val="262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Do you really care</a:t>
            </a:r>
          </a:p>
          <a:p>
            <a:pPr algn="ctr">
              <a:lnSpc>
                <a:spcPts val="4040"/>
              </a:lnSpc>
              <a:spcBef>
                <a:spcPts val="32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Or is that a hard question to ask?</a:t>
            </a:r>
          </a:p>
          <a:p>
            <a:pPr marL="940435" marR="932815" algn="ctr">
              <a:lnSpc>
                <a:spcPts val="404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With each stare or with each comment  You will always open old wounds</a:t>
            </a:r>
          </a:p>
          <a:p>
            <a:pPr marL="713740" marR="706120" indent="586740">
              <a:lnSpc>
                <a:spcPts val="4040"/>
              </a:lnSpc>
              <a:spcBef>
                <a:spcPts val="208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If you see me wobble, or if I stutter 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Will you help me or will you let me suffer?</a:t>
            </a:r>
          </a:p>
          <a:p>
            <a:pPr>
              <a:lnSpc>
                <a:spcPts val="4040"/>
              </a:lnSpc>
              <a:spcBef>
                <a:spcPts val="5"/>
              </a:spcBef>
            </a:pPr>
            <a:endParaRPr sz="2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727075">
              <a:lnSpc>
                <a:spcPts val="404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After reading this poem, I hope you know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Why normal is a place where I have no wish to go</a:t>
            </a:r>
            <a:r>
              <a:rPr spc="-15" dirty="0"/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089" y="2933771"/>
            <a:ext cx="9683750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45" dirty="0">
                <a:latin typeface="Arial" panose="020B0604020202020204" pitchFamily="34" charset="0"/>
                <a:cs typeface="Arial" panose="020B0604020202020204" pitchFamily="34" charset="0"/>
              </a:rPr>
              <a:t>difference/disfigurement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59089" y="3880339"/>
            <a:ext cx="10692765" cy="3627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5080" indent="-457200">
              <a:lnSpc>
                <a:spcPts val="404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understand by the terms visible difference and  disfigurement?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153035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think there is a move towards using the phrase  ‘visible difference’ rather than ‘disfigurement’?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611505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these in your groups and make notes, so we can  take feedback.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ACD1E2BD-3307-CC4D-A11D-3AA245DCA167}"/>
              </a:ext>
            </a:extLst>
          </p:cNvPr>
          <p:cNvSpPr txBox="1">
            <a:spLocks/>
          </p:cNvSpPr>
          <p:nvPr/>
        </p:nvSpPr>
        <p:spPr>
          <a:xfrm>
            <a:off x="3659089" y="2933771"/>
            <a:ext cx="10125075" cy="74764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4750" b="1" i="0">
                <a:solidFill>
                  <a:srgbClr val="0078AD"/>
                </a:solidFill>
                <a:latin typeface="BentonSans Bold"/>
                <a:ea typeface="+mj-ea"/>
                <a:cs typeface="BentonSans Bold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Some causes of visible difference: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3C20000-5F40-9443-B9A7-F4F192486818}"/>
              </a:ext>
            </a:extLst>
          </p:cNvPr>
          <p:cNvSpPr txBox="1"/>
          <p:nvPr/>
        </p:nvSpPr>
        <p:spPr>
          <a:xfrm>
            <a:off x="3659089" y="3930600"/>
            <a:ext cx="8117840" cy="56921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69265" indent="-457200">
              <a:lnSpc>
                <a:spcPts val="404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eczema,</a:t>
            </a:r>
            <a:r>
              <a:rPr sz="2950" spc="-8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acne,</a:t>
            </a:r>
            <a:r>
              <a:rPr sz="2950" spc="-8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vitiligo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457200">
              <a:lnSpc>
                <a:spcPts val="4040"/>
              </a:lnSpc>
              <a:spcBef>
                <a:spcPts val="273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457200">
              <a:lnSpc>
                <a:spcPts val="4040"/>
              </a:lnSpc>
              <a:spcBef>
                <a:spcPts val="272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Birthmarks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86360" indent="-457200">
              <a:lnSpc>
                <a:spcPts val="4040"/>
              </a:lnSpc>
              <a:spcBef>
                <a:spcPts val="230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Craniofacial 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conditions,</a:t>
            </a:r>
            <a:r>
              <a:rPr sz="2950" spc="-9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affecting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</a:t>
            </a:r>
            <a:r>
              <a:rPr sz="2950" spc="-6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marR="5080" indent="-457200">
              <a:lnSpc>
                <a:spcPts val="4040"/>
              </a:lnSpc>
              <a:spcBef>
                <a:spcPts val="2310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Cleft </a:t>
            </a:r>
            <a:r>
              <a:rPr sz="2950" spc="-3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lip/palate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upper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 </a:t>
            </a:r>
            <a:r>
              <a:rPr sz="2950" spc="-67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4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</a:t>
            </a:r>
            <a:r>
              <a:rPr sz="2950" spc="-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2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-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950" spc="1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mouth)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457200">
              <a:lnSpc>
                <a:spcPts val="4040"/>
              </a:lnSpc>
              <a:spcBef>
                <a:spcPts val="2625"/>
              </a:spcBef>
              <a:buFont typeface="Arial" panose="020B0604020202020204" pitchFamily="34" charset="0"/>
              <a:buChar char="•"/>
              <a:tabLst>
                <a:tab pos="351790" algn="l"/>
                <a:tab pos="352425" algn="l"/>
              </a:tabLst>
            </a:pPr>
            <a:r>
              <a:rPr sz="2950" spc="5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24C8C65-4C52-214E-9043-71E638252970}"/>
              </a:ext>
            </a:extLst>
          </p:cNvPr>
          <p:cNvSpPr txBox="1">
            <a:spLocks/>
          </p:cNvSpPr>
          <p:nvPr/>
        </p:nvSpPr>
        <p:spPr>
          <a:xfrm>
            <a:off x="3230344" y="1822823"/>
            <a:ext cx="2630706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lang="en-GB" sz="2950" kern="0" spc="-19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950" kern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 </a:t>
            </a:r>
            <a:br>
              <a:rPr lang="en-GB" sz="2950" kern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5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trailer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2984A76C-FE0A-6F42-90CC-6D93A4F5B9DF}"/>
              </a:ext>
            </a:extLst>
          </p:cNvPr>
          <p:cNvSpPr/>
          <p:nvPr/>
        </p:nvSpPr>
        <p:spPr>
          <a:xfrm>
            <a:off x="2965450" y="1692275"/>
            <a:ext cx="14173200" cy="79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756D4EB9-C4FF-C949-99A7-50BAE7B2D8F9}"/>
              </a:ext>
            </a:extLst>
          </p:cNvPr>
          <p:cNvSpPr txBox="1"/>
          <p:nvPr/>
        </p:nvSpPr>
        <p:spPr>
          <a:xfrm>
            <a:off x="5636895" y="3812765"/>
            <a:ext cx="8830310" cy="3683820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/>
          <a:p>
            <a:pPr marL="12700" algn="ctr">
              <a:lnSpc>
                <a:spcPts val="7660"/>
              </a:lnSpc>
              <a:spcBef>
                <a:spcPts val="5230"/>
              </a:spcBef>
            </a:pPr>
            <a: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</a:t>
            </a:r>
            <a:br>
              <a:rPr lang="en-GB"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sz="8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DISCUSSION</a:t>
            </a:r>
          </a:p>
          <a:p>
            <a:pPr marL="12065" marR="5080" algn="ctr">
              <a:lnSpc>
                <a:spcPts val="4040"/>
              </a:lnSpc>
              <a:spcBef>
                <a:spcPts val="1075"/>
              </a:spcBef>
            </a:pPr>
            <a:r>
              <a:rPr lang="en-GB" sz="2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see the clip of Wonder for the second time, reflect on the following questions and then discuss them in your groups.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2B6FFAE-3F4D-B540-BA21-45904FF3D6A3}"/>
              </a:ext>
            </a:extLst>
          </p:cNvPr>
          <p:cNvSpPr txBox="1"/>
          <p:nvPr/>
        </p:nvSpPr>
        <p:spPr>
          <a:xfrm>
            <a:off x="4346679" y="2932581"/>
            <a:ext cx="11976735" cy="7151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050" marR="294005" indent="-514350">
              <a:lnSpc>
                <a:spcPts val="4040"/>
              </a:lnSpc>
              <a:spcBef>
                <a:spcPts val="95"/>
              </a:spcBef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the filmmaker wanted you to think and feel when  Auggie takes off his helmet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5080" indent="-514350">
              <a:lnSpc>
                <a:spcPts val="4040"/>
              </a:lnSpc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notice as Auggie walked through the playground for the 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10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1791335" indent="-514350">
              <a:lnSpc>
                <a:spcPts val="4040"/>
              </a:lnSpc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were Auggie, how would you feel walking through the  playground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480695" indent="-51435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Auggie’s parents were thinking as they watched  him go into the playground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40"/>
              </a:lnSpc>
              <a:spcBef>
                <a:spcPts val="5"/>
              </a:spcBef>
              <a:buFont typeface="+mj-lt"/>
              <a:buAutoNum type="arabicPeriod"/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7050" marR="278765" indent="-514350">
              <a:lnSpc>
                <a:spcPts val="4040"/>
              </a:lnSpc>
              <a:buFont typeface="+mj-lt"/>
              <a:buAutoNum type="arabicPeriod"/>
            </a:pPr>
            <a:r>
              <a:rPr sz="2950" dirty="0">
                <a:solidFill>
                  <a:srgbClr val="0078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the other children were thinking as they watched  Auggie walk through the playground for the first time?</a:t>
            </a:r>
            <a:endParaRPr sz="2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B55255D3-5AEB-6F40-A051-EE9DD8BF4F3F}"/>
              </a:ext>
            </a:extLst>
          </p:cNvPr>
          <p:cNvSpPr txBox="1">
            <a:spLocks/>
          </p:cNvSpPr>
          <p:nvPr/>
        </p:nvSpPr>
        <p:spPr>
          <a:xfrm>
            <a:off x="3230344" y="1822823"/>
            <a:ext cx="2630706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260"/>
              </a:lnSpc>
              <a:spcBef>
                <a:spcPts val="459"/>
              </a:spcBef>
            </a:pPr>
            <a:r>
              <a:rPr lang="en-GB" sz="2950" kern="0" spc="-19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950" kern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 </a:t>
            </a:r>
            <a:br>
              <a:rPr lang="en-GB" sz="2950" kern="0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5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trailer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7F9444D-DAA9-FD4F-B17B-26AD91DC90C3}"/>
              </a:ext>
            </a:extLst>
          </p:cNvPr>
          <p:cNvSpPr/>
          <p:nvPr/>
        </p:nvSpPr>
        <p:spPr>
          <a:xfrm>
            <a:off x="2965450" y="1692275"/>
            <a:ext cx="14173200" cy="792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1BC3C2-F43B-4567-94B1-DFD93E5EE61A}"/>
</file>

<file path=customXml/itemProps2.xml><?xml version="1.0" encoding="utf-8"?>
<ds:datastoreItem xmlns:ds="http://schemas.openxmlformats.org/officeDocument/2006/customXml" ds:itemID="{08C6167D-DC53-4DB1-ADA1-51EAC0280ECE}"/>
</file>

<file path=customXml/itemProps3.xml><?xml version="1.0" encoding="utf-8"?>
<ds:datastoreItem xmlns:ds="http://schemas.openxmlformats.org/officeDocument/2006/customXml" ds:itemID="{3E2F9C4C-1999-43D0-B422-88393A48CF1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1194</Words>
  <Application>Microsoft Macintosh PowerPoint</Application>
  <PresentationFormat>Custom</PresentationFormat>
  <Paragraphs>92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BentonSans Bold</vt:lpstr>
      <vt:lpstr>BentonSans Regular</vt:lpstr>
      <vt:lpstr>Calibri</vt:lpstr>
      <vt:lpstr>Degular-Black</vt:lpstr>
      <vt:lpstr>Office Theme</vt:lpstr>
      <vt:lpstr>PowerPoint Presentation</vt:lpstr>
      <vt:lpstr>Session aims</vt:lpstr>
      <vt:lpstr>Visible difference/disfigurement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United Nations Convention on the  Rights of Persons with Disabilities</vt:lpstr>
      <vt:lpstr>PowerPoint Presentation</vt:lpstr>
      <vt:lpstr>Unconscious (or implicit) biases</vt:lpstr>
      <vt:lpstr>PowerPoint Presentation</vt:lpstr>
      <vt:lpstr>PowerPoint Presentation</vt:lpstr>
      <vt:lpstr>PowerPoint Presentation</vt:lpstr>
      <vt:lpstr>Perceptions of visible difference</vt:lpstr>
      <vt:lpstr>When participants in a study compared photos of  people with a facial visible difference with those  without, they judged them be:</vt:lpstr>
      <vt:lpstr>PowerPoint Presentation</vt:lpstr>
      <vt:lpstr>Children’s voices</vt:lpstr>
      <vt:lpstr>PowerPoint Presentation</vt:lpstr>
      <vt:lpstr>Parents’ Voices</vt:lpstr>
      <vt:lpstr>PowerPoint Presentation</vt:lpstr>
      <vt:lpstr>PowerPoint Presentation</vt:lpstr>
      <vt:lpstr>Taking this forward</vt:lpstr>
      <vt:lpstr>Face BY HANNAH LINDFIELD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Murray Kirsten</cp:lastModifiedBy>
  <cp:revision>5</cp:revision>
  <dcterms:created xsi:type="dcterms:W3CDTF">2021-05-02T14:53:51Z</dcterms:created>
  <dcterms:modified xsi:type="dcterms:W3CDTF">2021-05-02T15:18:34Z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2021-05-02T00:00:00Z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2021-05-02T00:00:00Z</vt:filetime>
  </property>
  <property fmtid="{D5CDD505-2E9C-101B-9397-08002B2CF9AE}" pid="5" name="ContentTypeId">
    <vt:lpwstr>0x0101004C13EB55D44A004883305724D6078FBC</vt:lpwstr>
  </property>
</Properties>
</file>