
<file path=[Content_Types].xml><?xml version="1.0" encoding="utf-8"?>
<Types xmlns="http://schemas.openxmlformats.org/package/2006/content-types">
  <Default Extension="rels" ContentType="application/vnd.openxmlformats-package.relationships+xml"/>
  <Default Extension="xml" ContentType="application/xml"/>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Masters/slideMaster1.xml" ContentType="application/vnd.openxmlformats-officedocument.presentationml.slideMaster+xml"/>
  <Override PartName="/ppt/theme/theme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ustom.xml" ContentType="application/vnd.openxmlformats-officedocument.custom-properti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Lst>
  <p:sldSz cx="20104100" cy="11309350"/>
  <p:notesSz cx="20104100" cy="113093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8A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16"/>
    <p:restoredTop sz="94779"/>
  </p:normalViewPr>
  <p:slideViewPr>
    <p:cSldViewPr>
      <p:cViewPr>
        <p:scale>
          <a:sx n="75" d="100"/>
          <a:sy n="75" d="100"/>
        </p:scale>
        <p:origin x="152" y="664"/>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ustomXml" Target="../customXml/item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40"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7994919" y="3556296"/>
            <a:ext cx="4127500" cy="1596389"/>
          </a:xfrm>
          <a:prstGeom prst="rect">
            <a:avLst/>
          </a:prstGeom>
        </p:spPr>
        <p:txBody>
          <a:bodyPr wrap="square" lIns="0" tIns="0" rIns="0" bIns="0">
            <a:spAutoFit/>
          </a:bodyPr>
          <a:lstStyle>
            <a:lvl1pPr>
              <a:defRPr sz="10300" b="1" i="0">
                <a:solidFill>
                  <a:srgbClr val="0078AD"/>
                </a:solidFill>
                <a:latin typeface="Degular-Black"/>
                <a:cs typeface="Degular-Black"/>
              </a:defRPr>
            </a:lvl1pPr>
          </a:lstStyle>
          <a:p>
            <a:endParaRPr/>
          </a:p>
        </p:txBody>
      </p:sp>
      <p:sp>
        <p:nvSpPr>
          <p:cNvPr id="3" name="Holder 3"/>
          <p:cNvSpPr>
            <a:spLocks noGrp="1"/>
          </p:cNvSpPr>
          <p:nvPr>
            <p:ph type="subTitle" idx="4"/>
          </p:nvPr>
        </p:nvSpPr>
        <p:spPr>
          <a:xfrm>
            <a:off x="5915952" y="8167985"/>
            <a:ext cx="8272194" cy="1533525"/>
          </a:xfrm>
          <a:prstGeom prst="rect">
            <a:avLst/>
          </a:prstGeom>
        </p:spPr>
        <p:txBody>
          <a:bodyPr wrap="square" lIns="0" tIns="0" rIns="0" bIns="0">
            <a:spAutoFit/>
          </a:bodyPr>
          <a:lstStyle>
            <a:lvl1pPr>
              <a:defRPr sz="2950" b="0" i="0">
                <a:solidFill>
                  <a:srgbClr val="0078AD"/>
                </a:solidFill>
                <a:latin typeface="BentonSans Regular"/>
                <a:cs typeface="BentonSans Regula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750" b="1" i="0">
                <a:solidFill>
                  <a:srgbClr val="0078AD"/>
                </a:solidFill>
                <a:latin typeface="BentonSans Bold"/>
                <a:cs typeface="BentonSans Bold"/>
              </a:defRPr>
            </a:lvl1pPr>
          </a:lstStyle>
          <a:p>
            <a:endParaRPr/>
          </a:p>
        </p:txBody>
      </p:sp>
      <p:sp>
        <p:nvSpPr>
          <p:cNvPr id="3" name="Holder 3"/>
          <p:cNvSpPr>
            <a:spLocks noGrp="1"/>
          </p:cNvSpPr>
          <p:nvPr>
            <p:ph type="body" idx="1"/>
          </p:nvPr>
        </p:nvSpPr>
        <p:spPr/>
        <p:txBody>
          <a:bodyPr lIns="0" tIns="0" rIns="0" bIns="0"/>
          <a:lstStyle>
            <a:lvl1pPr>
              <a:defRPr sz="2950" b="0" i="0">
                <a:solidFill>
                  <a:srgbClr val="0078AD"/>
                </a:solidFill>
                <a:latin typeface="BentonSans Regular"/>
                <a:cs typeface="BentonSans Regula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750" b="1" i="0">
                <a:solidFill>
                  <a:srgbClr val="0078AD"/>
                </a:solidFill>
                <a:latin typeface="BentonSans Bold"/>
                <a:cs typeface="BentonSans Bold"/>
              </a:defRPr>
            </a:lvl1pPr>
          </a:lstStyle>
          <a:p>
            <a:endParaRPr/>
          </a:p>
        </p:txBody>
      </p:sp>
      <p:sp>
        <p:nvSpPr>
          <p:cNvPr id="3" name="Holder 3"/>
          <p:cNvSpPr>
            <a:spLocks noGrp="1"/>
          </p:cNvSpPr>
          <p:nvPr>
            <p:ph sz="half" idx="2"/>
          </p:nvPr>
        </p:nvSpPr>
        <p:spPr>
          <a:xfrm>
            <a:off x="1005205" y="2601150"/>
            <a:ext cx="8745284"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10353611" y="2601150"/>
            <a:ext cx="8745284" cy="746417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5/2/21</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750" b="1" i="0">
                <a:solidFill>
                  <a:srgbClr val="0078AD"/>
                </a:solidFill>
                <a:latin typeface="BentonSans Bold"/>
                <a:cs typeface="BentonSans Bold"/>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5/2/21</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5/2/21</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8748670" y="1583839"/>
            <a:ext cx="2606758" cy="1502410"/>
          </a:xfrm>
          <a:prstGeom prst="rect">
            <a:avLst/>
          </a:prstGeom>
        </p:spPr>
        <p:txBody>
          <a:bodyPr wrap="square" lIns="0" tIns="0" rIns="0" bIns="0">
            <a:spAutoFit/>
          </a:bodyPr>
          <a:lstStyle>
            <a:lvl1pPr>
              <a:defRPr sz="4750" b="1" i="0">
                <a:solidFill>
                  <a:srgbClr val="0078AD"/>
                </a:solidFill>
                <a:latin typeface="BentonSans Bold"/>
                <a:cs typeface="BentonSans Bold"/>
              </a:defRPr>
            </a:lvl1pPr>
          </a:lstStyle>
          <a:p>
            <a:endParaRPr/>
          </a:p>
        </p:txBody>
      </p:sp>
      <p:sp>
        <p:nvSpPr>
          <p:cNvPr id="3" name="Holder 3"/>
          <p:cNvSpPr>
            <a:spLocks noGrp="1"/>
          </p:cNvSpPr>
          <p:nvPr>
            <p:ph type="body" idx="1"/>
          </p:nvPr>
        </p:nvSpPr>
        <p:spPr>
          <a:xfrm>
            <a:off x="5767380" y="3362031"/>
            <a:ext cx="8569338" cy="5998209"/>
          </a:xfrm>
          <a:prstGeom prst="rect">
            <a:avLst/>
          </a:prstGeom>
        </p:spPr>
        <p:txBody>
          <a:bodyPr wrap="square" lIns="0" tIns="0" rIns="0" bIns="0">
            <a:spAutoFit/>
          </a:bodyPr>
          <a:lstStyle>
            <a:lvl1pPr>
              <a:defRPr sz="2950" b="0" i="0">
                <a:solidFill>
                  <a:srgbClr val="0078AD"/>
                </a:solidFill>
                <a:latin typeface="BentonSans Regular"/>
                <a:cs typeface="BentonSans Regular"/>
              </a:defRPr>
            </a:lvl1pPr>
          </a:lstStyle>
          <a:p>
            <a:endParaRPr/>
          </a:p>
        </p:txBody>
      </p:sp>
      <p:sp>
        <p:nvSpPr>
          <p:cNvPr id="4" name="Holder 4"/>
          <p:cNvSpPr>
            <a:spLocks noGrp="1"/>
          </p:cNvSpPr>
          <p:nvPr>
            <p:ph type="ftr" sz="quarter" idx="5"/>
          </p:nvPr>
        </p:nvSpPr>
        <p:spPr>
          <a:xfrm>
            <a:off x="6835394" y="10517696"/>
            <a:ext cx="6433312" cy="565467"/>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1005205" y="10517696"/>
            <a:ext cx="4623943" cy="565467"/>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5/2/21</a:t>
            </a:fld>
            <a:endParaRPr lang="en-US"/>
          </a:p>
        </p:txBody>
      </p:sp>
      <p:sp>
        <p:nvSpPr>
          <p:cNvPr id="6" name="Holder 6"/>
          <p:cNvSpPr>
            <a:spLocks noGrp="1"/>
          </p:cNvSpPr>
          <p:nvPr>
            <p:ph type="sldNum" sz="quarter" idx="7"/>
          </p:nvPr>
        </p:nvSpPr>
        <p:spPr>
          <a:xfrm>
            <a:off x="14474953" y="10517696"/>
            <a:ext cx="4623943" cy="565467"/>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_popup?v=ngiK1gQKgK8&amp;vq=hd1080" TargetMode="External"/><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_popup?v=ngiK1gQKgK8&amp;vq=hd1080" TargetMode="External"/><Relationship Id="rId2" Type="http://schemas.openxmlformats.org/officeDocument/2006/relationships/image" Target="../media/image15.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watch_popup?v=rdSFujnGZ6M&amp;vq=hd1080" TargetMode="External"/><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w.youtube.com/watch_popup?v=7yV7EYeP0Mk&amp;vq=hd1080" TargetMode="External"/><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youtube.com/watch_popup?v=XMlG1QeJW2U&amp;vq=hd1080" TargetMode="External"/><Relationship Id="rId2" Type="http://schemas.openxmlformats.org/officeDocument/2006/relationships/image" Target="../media/image25.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hyperlink" Target="https://www.youtube.com/watch_popup?v=TA2okED2U-k&amp;vq=hd1080" TargetMode="External"/><Relationship Id="rId2" Type="http://schemas.openxmlformats.org/officeDocument/2006/relationships/image" Target="../media/image26.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www.youtube.com/watch_popup?v=w75ET6JJJug&amp;vq=hd1080" TargetMode="External"/><Relationship Id="rId2" Type="http://schemas.openxmlformats.org/officeDocument/2006/relationships/image" Target="../media/image29.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www.changingfaces.org.uk/for-professionals/teachers-youth-workers" TargetMode="External"/><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5285568" y="2932581"/>
            <a:ext cx="8576945" cy="1533525"/>
          </a:xfrm>
          <a:prstGeom prst="rect">
            <a:avLst/>
          </a:prstGeom>
        </p:spPr>
        <p:txBody>
          <a:bodyPr vert="horz" wrap="square" lIns="0" tIns="12065" rIns="0" bIns="0" rtlCol="0">
            <a:spAutoFit/>
          </a:bodyPr>
          <a:lstStyle/>
          <a:p>
            <a:pPr marL="12700" marR="5080">
              <a:lnSpc>
                <a:spcPts val="4040"/>
              </a:lnSpc>
              <a:spcBef>
                <a:spcPts val="95"/>
              </a:spcBef>
            </a:pPr>
            <a:r>
              <a:rPr sz="2950" b="0" dirty="0">
                <a:solidFill>
                  <a:schemeClr val="bg1"/>
                </a:solidFill>
                <a:latin typeface="Arial" panose="020B0604020202020204" pitchFamily="34" charset="0"/>
                <a:cs typeface="Arial" panose="020B0604020202020204" pitchFamily="34" charset="0"/>
              </a:rPr>
              <a:t>When participants in a study compared photos of  people with a facial visible difference with those  without, they judged them be:</a:t>
            </a:r>
          </a:p>
        </p:txBody>
      </p:sp>
      <p:sp>
        <p:nvSpPr>
          <p:cNvPr id="3" name="object 3"/>
          <p:cNvSpPr txBox="1"/>
          <p:nvPr/>
        </p:nvSpPr>
        <p:spPr>
          <a:xfrm>
            <a:off x="5662519" y="4524155"/>
            <a:ext cx="5838825" cy="3624069"/>
          </a:xfrm>
          <a:prstGeom prst="rect">
            <a:avLst/>
          </a:prstGeom>
        </p:spPr>
        <p:txBody>
          <a:bodyPr vert="horz" wrap="square" lIns="0" tIns="274320" rIns="0" bIns="0" rtlCol="0">
            <a:spAutoFit/>
          </a:bodyPr>
          <a:lstStyle/>
          <a:p>
            <a:pPr marL="469265" indent="-457200">
              <a:lnSpc>
                <a:spcPct val="100000"/>
              </a:lnSpc>
              <a:spcBef>
                <a:spcPts val="2160"/>
              </a:spcBef>
              <a:buFont typeface="Arial" panose="020B0604020202020204" pitchFamily="34" charset="0"/>
              <a:buChar char="•"/>
              <a:tabLst>
                <a:tab pos="389255" algn="l"/>
                <a:tab pos="389890" algn="l"/>
              </a:tabLst>
            </a:pPr>
            <a:r>
              <a:rPr sz="2950" b="1" dirty="0">
                <a:solidFill>
                  <a:schemeClr val="bg1"/>
                </a:solidFill>
                <a:latin typeface="Arial" panose="020B0604020202020204" pitchFamily="34" charset="0"/>
                <a:cs typeface="Arial" panose="020B0604020202020204" pitchFamily="34" charset="0"/>
              </a:rPr>
              <a:t>Less out-going</a:t>
            </a:r>
          </a:p>
          <a:p>
            <a:pPr marL="469265" indent="-457200">
              <a:lnSpc>
                <a:spcPct val="100000"/>
              </a:lnSpc>
              <a:spcBef>
                <a:spcPts val="2070"/>
              </a:spcBef>
              <a:buFont typeface="Arial" panose="020B0604020202020204" pitchFamily="34" charset="0"/>
              <a:buChar char="•"/>
              <a:tabLst>
                <a:tab pos="389255" algn="l"/>
                <a:tab pos="389890" algn="l"/>
              </a:tabLst>
            </a:pPr>
            <a:r>
              <a:rPr sz="2950" b="1" dirty="0">
                <a:solidFill>
                  <a:schemeClr val="bg1"/>
                </a:solidFill>
                <a:latin typeface="Arial" panose="020B0604020202020204" pitchFamily="34" charset="0"/>
                <a:cs typeface="Arial" panose="020B0604020202020204" pitchFamily="34" charset="0"/>
              </a:rPr>
              <a:t>Less competitive</a:t>
            </a:r>
          </a:p>
          <a:p>
            <a:pPr marL="469265" indent="-457200">
              <a:lnSpc>
                <a:spcPct val="100000"/>
              </a:lnSpc>
              <a:spcBef>
                <a:spcPts val="2065"/>
              </a:spcBef>
              <a:buFont typeface="Arial" panose="020B0604020202020204" pitchFamily="34" charset="0"/>
              <a:buChar char="•"/>
              <a:tabLst>
                <a:tab pos="389255" algn="l"/>
                <a:tab pos="389890" algn="l"/>
              </a:tabLst>
            </a:pPr>
            <a:r>
              <a:rPr sz="2950" b="1" dirty="0">
                <a:solidFill>
                  <a:schemeClr val="bg1"/>
                </a:solidFill>
                <a:latin typeface="Arial" panose="020B0604020202020204" pitchFamily="34" charset="0"/>
                <a:cs typeface="Arial" panose="020B0604020202020204" pitchFamily="34" charset="0"/>
              </a:rPr>
              <a:t>Less assertive</a:t>
            </a:r>
          </a:p>
          <a:p>
            <a:pPr marL="469265" indent="-457200">
              <a:lnSpc>
                <a:spcPct val="100000"/>
              </a:lnSpc>
              <a:spcBef>
                <a:spcPts val="2065"/>
              </a:spcBef>
              <a:buFont typeface="Arial" panose="020B0604020202020204" pitchFamily="34" charset="0"/>
              <a:buChar char="•"/>
              <a:tabLst>
                <a:tab pos="389255" algn="l"/>
                <a:tab pos="389890" algn="l"/>
              </a:tabLst>
            </a:pPr>
            <a:r>
              <a:rPr sz="2950" b="1" dirty="0">
                <a:solidFill>
                  <a:schemeClr val="bg1"/>
                </a:solidFill>
                <a:latin typeface="Arial" panose="020B0604020202020204" pitchFamily="34" charset="0"/>
                <a:cs typeface="Arial" panose="020B0604020202020204" pitchFamily="34" charset="0"/>
              </a:rPr>
              <a:t>More sensitive and emotional</a:t>
            </a:r>
          </a:p>
          <a:p>
            <a:pPr marL="469265" indent="-457200">
              <a:lnSpc>
                <a:spcPct val="100000"/>
              </a:lnSpc>
              <a:spcBef>
                <a:spcPts val="2065"/>
              </a:spcBef>
              <a:buFont typeface="Arial" panose="020B0604020202020204" pitchFamily="34" charset="0"/>
              <a:buChar char="•"/>
              <a:tabLst>
                <a:tab pos="389255" algn="l"/>
                <a:tab pos="389890" algn="l"/>
              </a:tabLst>
            </a:pPr>
            <a:r>
              <a:rPr sz="2950" b="1" dirty="0">
                <a:solidFill>
                  <a:schemeClr val="bg1"/>
                </a:solidFill>
                <a:latin typeface="Arial" panose="020B0604020202020204" pitchFamily="34" charset="0"/>
                <a:cs typeface="Arial" panose="020B0604020202020204" pitchFamily="34" charset="0"/>
              </a:rPr>
              <a:t>Followers rather than leaders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3230344" y="1822823"/>
            <a:ext cx="2630706" cy="905375"/>
          </a:xfrm>
          <a:prstGeom prst="rect">
            <a:avLst/>
          </a:prstGeom>
        </p:spPr>
        <p:txBody>
          <a:bodyPr vert="horz" wrap="square" lIns="0" tIns="58419" rIns="0" bIns="0" rtlCol="0">
            <a:spAutoFit/>
          </a:bodyPr>
          <a:lstStyle/>
          <a:p>
            <a:pPr marL="12700" marR="5080">
              <a:lnSpc>
                <a:spcPts val="3260"/>
              </a:lnSpc>
              <a:spcBef>
                <a:spcPts val="459"/>
              </a:spcBef>
            </a:pPr>
            <a:r>
              <a:rPr sz="2950" b="0" spc="-195" dirty="0">
                <a:solidFill>
                  <a:schemeClr val="bg1"/>
                </a:solidFill>
                <a:latin typeface="Arial" panose="020B0604020202020204" pitchFamily="34" charset="0"/>
                <a:cs typeface="Arial" panose="020B0604020202020204" pitchFamily="34" charset="0"/>
              </a:rPr>
              <a:t>W</a:t>
            </a:r>
            <a:r>
              <a:rPr sz="2950" b="0" spc="5" dirty="0">
                <a:solidFill>
                  <a:schemeClr val="bg1"/>
                </a:solidFill>
                <a:latin typeface="Arial" panose="020B0604020202020204" pitchFamily="34" charset="0"/>
                <a:cs typeface="Arial" panose="020B0604020202020204" pitchFamily="34" charset="0"/>
              </a:rPr>
              <a:t>onder </a:t>
            </a:r>
            <a:br>
              <a:rPr lang="en-GB" sz="2950" b="0" spc="5" dirty="0">
                <a:solidFill>
                  <a:schemeClr val="bg1"/>
                </a:solidFill>
                <a:latin typeface="Arial" panose="020B0604020202020204" pitchFamily="34" charset="0"/>
                <a:cs typeface="Arial" panose="020B0604020202020204" pitchFamily="34" charset="0"/>
              </a:rPr>
            </a:br>
            <a:r>
              <a:rPr sz="2950" b="0" dirty="0">
                <a:solidFill>
                  <a:schemeClr val="bg1"/>
                </a:solidFill>
                <a:latin typeface="Arial" panose="020B0604020202020204" pitchFamily="34" charset="0"/>
                <a:cs typeface="Arial" panose="020B0604020202020204" pitchFamily="34" charset="0"/>
              </a:rPr>
              <a:t>trailer</a:t>
            </a:r>
          </a:p>
        </p:txBody>
      </p:sp>
      <p:sp>
        <p:nvSpPr>
          <p:cNvPr id="3" name="Rectangle 2">
            <a:hlinkClick r:id="rId3"/>
            <a:extLst>
              <a:ext uri="{FF2B5EF4-FFF2-40B4-BE49-F238E27FC236}">
                <a16:creationId xmlns:a16="http://schemas.microsoft.com/office/drawing/2014/main" id="{70B6D38A-F72B-A74D-96A1-430F76A0AE55}"/>
              </a:ext>
            </a:extLst>
          </p:cNvPr>
          <p:cNvSpPr/>
          <p:nvPr/>
        </p:nvSpPr>
        <p:spPr>
          <a:xfrm>
            <a:off x="2965450" y="1692275"/>
            <a:ext cx="14173200" cy="792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bject 3">
            <a:extLst>
              <a:ext uri="{FF2B5EF4-FFF2-40B4-BE49-F238E27FC236}">
                <a16:creationId xmlns:a16="http://schemas.microsoft.com/office/drawing/2014/main" id="{37B158EC-E595-D447-8B92-DC23C542E6F7}"/>
              </a:ext>
            </a:extLst>
          </p:cNvPr>
          <p:cNvSpPr txBox="1"/>
          <p:nvPr/>
        </p:nvSpPr>
        <p:spPr>
          <a:xfrm>
            <a:off x="5636895" y="3812765"/>
            <a:ext cx="8830310" cy="3683820"/>
          </a:xfrm>
          <a:prstGeom prst="rect">
            <a:avLst/>
          </a:prstGeom>
        </p:spPr>
        <p:txBody>
          <a:bodyPr vert="horz" wrap="square" lIns="0" tIns="72000" rIns="0" bIns="0" rtlCol="0">
            <a:spAutoFit/>
          </a:bodyPr>
          <a:lstStyle/>
          <a:p>
            <a:pPr marL="12700" algn="ctr">
              <a:lnSpc>
                <a:spcPts val="7660"/>
              </a:lnSpc>
              <a:spcBef>
                <a:spcPts val="5230"/>
              </a:spcBef>
            </a:pPr>
            <a:r>
              <a:rPr lang="en-GB" sz="8200" b="1" dirty="0">
                <a:solidFill>
                  <a:schemeClr val="bg1"/>
                </a:solidFill>
                <a:latin typeface="Arial Black" panose="020B0604020202020204" pitchFamily="34" charset="0"/>
                <a:cs typeface="Arial Black" panose="020B0604020202020204" pitchFamily="34" charset="0"/>
              </a:rPr>
              <a:t>GROUP</a:t>
            </a:r>
            <a:br>
              <a:rPr lang="en-GB" sz="8200" b="1" dirty="0">
                <a:solidFill>
                  <a:schemeClr val="bg1"/>
                </a:solidFill>
                <a:latin typeface="Arial Black" panose="020B0604020202020204" pitchFamily="34" charset="0"/>
                <a:cs typeface="Arial Black" panose="020B0604020202020204" pitchFamily="34" charset="0"/>
              </a:rPr>
            </a:br>
            <a:r>
              <a:rPr sz="8200" b="1" dirty="0">
                <a:solidFill>
                  <a:schemeClr val="bg1"/>
                </a:solidFill>
                <a:latin typeface="Arial Black" panose="020B0604020202020204" pitchFamily="34" charset="0"/>
                <a:cs typeface="Arial Black" panose="020B0604020202020204" pitchFamily="34" charset="0"/>
              </a:rPr>
              <a:t>DISCUSSION</a:t>
            </a:r>
          </a:p>
          <a:p>
            <a:pPr marL="12065" marR="5080" algn="ctr">
              <a:lnSpc>
                <a:spcPts val="4040"/>
              </a:lnSpc>
              <a:spcBef>
                <a:spcPts val="1075"/>
              </a:spcBef>
            </a:pPr>
            <a:r>
              <a:rPr lang="en-GB" sz="2950" dirty="0">
                <a:solidFill>
                  <a:schemeClr val="bg1"/>
                </a:solidFill>
                <a:latin typeface="Arial" panose="020B0604020202020204" pitchFamily="34" charset="0"/>
                <a:cs typeface="Arial" panose="020B0604020202020204" pitchFamily="34" charset="0"/>
              </a:rPr>
              <a:t>When you see the clip of Wonder for the second time, reflect on the following questions and then discuss them in your groups.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bject 2"/>
          <p:cNvSpPr txBox="1"/>
          <p:nvPr/>
        </p:nvSpPr>
        <p:spPr>
          <a:xfrm>
            <a:off x="4346679" y="2932581"/>
            <a:ext cx="11976735" cy="7151510"/>
          </a:xfrm>
          <a:prstGeom prst="rect">
            <a:avLst/>
          </a:prstGeom>
        </p:spPr>
        <p:txBody>
          <a:bodyPr vert="horz" wrap="square" lIns="0" tIns="12065" rIns="0" bIns="0" rtlCol="0">
            <a:spAutoFit/>
          </a:bodyPr>
          <a:lstStyle/>
          <a:p>
            <a:pPr marL="527050" marR="294005" indent="-514350">
              <a:lnSpc>
                <a:spcPts val="4040"/>
              </a:lnSpc>
              <a:spcBef>
                <a:spcPts val="95"/>
              </a:spcBef>
              <a:buFont typeface="+mj-lt"/>
              <a:buAutoNum type="arabicPeriod"/>
            </a:pPr>
            <a:r>
              <a:rPr sz="2950" dirty="0">
                <a:solidFill>
                  <a:srgbClr val="0078AD"/>
                </a:solidFill>
                <a:latin typeface="Arial" panose="020B0604020202020204" pitchFamily="34" charset="0"/>
                <a:cs typeface="Arial" panose="020B0604020202020204" pitchFamily="34" charset="0"/>
              </a:rPr>
              <a:t>What do you think the filmmaker wanted you to think and feel when  Auggie takes off his helmet for the first time?</a:t>
            </a:r>
            <a:endParaRPr sz="2950" dirty="0">
              <a:latin typeface="Arial" panose="020B0604020202020204" pitchFamily="34" charset="0"/>
              <a:cs typeface="Arial" panose="020B0604020202020204" pitchFamily="34" charset="0"/>
            </a:endParaRPr>
          </a:p>
          <a:p>
            <a:pPr marL="457200" indent="-457200">
              <a:lnSpc>
                <a:spcPts val="4040"/>
              </a:lnSpc>
              <a:spcBef>
                <a:spcPts val="5"/>
              </a:spcBef>
              <a:buFont typeface="+mj-lt"/>
              <a:buAutoNum type="arabicPeriod"/>
            </a:pPr>
            <a:endParaRPr sz="2350" dirty="0">
              <a:latin typeface="Arial" panose="020B0604020202020204" pitchFamily="34" charset="0"/>
              <a:cs typeface="Arial" panose="020B0604020202020204" pitchFamily="34" charset="0"/>
            </a:endParaRPr>
          </a:p>
          <a:p>
            <a:pPr marL="527050" marR="5080" indent="-514350">
              <a:lnSpc>
                <a:spcPts val="4040"/>
              </a:lnSpc>
              <a:buFont typeface="+mj-lt"/>
              <a:buAutoNum type="arabicPeriod"/>
            </a:pPr>
            <a:r>
              <a:rPr sz="2950" dirty="0">
                <a:solidFill>
                  <a:srgbClr val="0078AD"/>
                </a:solidFill>
                <a:latin typeface="Arial" panose="020B0604020202020204" pitchFamily="34" charset="0"/>
                <a:cs typeface="Arial" panose="020B0604020202020204" pitchFamily="34" charset="0"/>
              </a:rPr>
              <a:t>What did you notice as Auggie walked through the playground for the  first time?</a:t>
            </a:r>
            <a:endParaRPr sz="2950" dirty="0">
              <a:latin typeface="Arial" panose="020B0604020202020204" pitchFamily="34" charset="0"/>
              <a:cs typeface="Arial" panose="020B0604020202020204" pitchFamily="34" charset="0"/>
            </a:endParaRPr>
          </a:p>
          <a:p>
            <a:pPr marL="457200" indent="-457200">
              <a:lnSpc>
                <a:spcPts val="4040"/>
              </a:lnSpc>
              <a:spcBef>
                <a:spcPts val="10"/>
              </a:spcBef>
              <a:buFont typeface="+mj-lt"/>
              <a:buAutoNum type="arabicPeriod"/>
            </a:pPr>
            <a:endParaRPr sz="2350" dirty="0">
              <a:latin typeface="Arial" panose="020B0604020202020204" pitchFamily="34" charset="0"/>
              <a:cs typeface="Arial" panose="020B0604020202020204" pitchFamily="34" charset="0"/>
            </a:endParaRPr>
          </a:p>
          <a:p>
            <a:pPr marL="527050" marR="1791335" indent="-514350">
              <a:lnSpc>
                <a:spcPts val="4040"/>
              </a:lnSpc>
              <a:buFont typeface="+mj-lt"/>
              <a:buAutoNum type="arabicPeriod"/>
            </a:pPr>
            <a:r>
              <a:rPr sz="2950" dirty="0">
                <a:solidFill>
                  <a:srgbClr val="0078AD"/>
                </a:solidFill>
                <a:latin typeface="Arial" panose="020B0604020202020204" pitchFamily="34" charset="0"/>
                <a:cs typeface="Arial" panose="020B0604020202020204" pitchFamily="34" charset="0"/>
              </a:rPr>
              <a:t>If you were Auggie, how would you feel walking through the  playground for the first time?</a:t>
            </a:r>
            <a:endParaRPr sz="2950" dirty="0">
              <a:latin typeface="Arial" panose="020B0604020202020204" pitchFamily="34" charset="0"/>
              <a:cs typeface="Arial" panose="020B0604020202020204" pitchFamily="34" charset="0"/>
            </a:endParaRPr>
          </a:p>
          <a:p>
            <a:pPr marL="457200" indent="-457200">
              <a:lnSpc>
                <a:spcPts val="4040"/>
              </a:lnSpc>
              <a:spcBef>
                <a:spcPts val="5"/>
              </a:spcBef>
              <a:buFont typeface="+mj-lt"/>
              <a:buAutoNum type="arabicPeriod"/>
            </a:pPr>
            <a:endParaRPr sz="2350" dirty="0">
              <a:latin typeface="Arial" panose="020B0604020202020204" pitchFamily="34" charset="0"/>
              <a:cs typeface="Arial" panose="020B0604020202020204" pitchFamily="34" charset="0"/>
            </a:endParaRPr>
          </a:p>
          <a:p>
            <a:pPr marL="527050" marR="480695" indent="-514350">
              <a:lnSpc>
                <a:spcPts val="4040"/>
              </a:lnSpc>
              <a:spcBef>
                <a:spcPts val="5"/>
              </a:spcBef>
              <a:buFont typeface="+mj-lt"/>
              <a:buAutoNum type="arabicPeriod"/>
            </a:pPr>
            <a:r>
              <a:rPr sz="2950" dirty="0">
                <a:solidFill>
                  <a:srgbClr val="0078AD"/>
                </a:solidFill>
                <a:latin typeface="Arial" panose="020B0604020202020204" pitchFamily="34" charset="0"/>
                <a:cs typeface="Arial" panose="020B0604020202020204" pitchFamily="34" charset="0"/>
              </a:rPr>
              <a:t>What do you think Auggie’s parents were thinking as they watched  him go into the playground for the first time?</a:t>
            </a:r>
            <a:endParaRPr sz="2950" dirty="0">
              <a:latin typeface="Arial" panose="020B0604020202020204" pitchFamily="34" charset="0"/>
              <a:cs typeface="Arial" panose="020B0604020202020204" pitchFamily="34" charset="0"/>
            </a:endParaRPr>
          </a:p>
          <a:p>
            <a:pPr marL="457200" indent="-457200">
              <a:lnSpc>
                <a:spcPts val="4040"/>
              </a:lnSpc>
              <a:spcBef>
                <a:spcPts val="5"/>
              </a:spcBef>
              <a:buFont typeface="+mj-lt"/>
              <a:buAutoNum type="arabicPeriod"/>
            </a:pPr>
            <a:endParaRPr sz="2350" dirty="0">
              <a:latin typeface="Arial" panose="020B0604020202020204" pitchFamily="34" charset="0"/>
              <a:cs typeface="Arial" panose="020B0604020202020204" pitchFamily="34" charset="0"/>
            </a:endParaRPr>
          </a:p>
          <a:p>
            <a:pPr marL="527050" marR="278765" indent="-514350">
              <a:lnSpc>
                <a:spcPts val="4040"/>
              </a:lnSpc>
              <a:buFont typeface="+mj-lt"/>
              <a:buAutoNum type="arabicPeriod"/>
            </a:pPr>
            <a:r>
              <a:rPr sz="2950" dirty="0">
                <a:solidFill>
                  <a:srgbClr val="0078AD"/>
                </a:solidFill>
                <a:latin typeface="Arial" panose="020B0604020202020204" pitchFamily="34" charset="0"/>
                <a:cs typeface="Arial" panose="020B0604020202020204" pitchFamily="34" charset="0"/>
              </a:rPr>
              <a:t>What do you think the other children were thinking as they watched  Auggie walk through the playground for the first time?</a:t>
            </a:r>
            <a:endParaRPr sz="2950" dirty="0">
              <a:latin typeface="Arial" panose="020B0604020202020204" pitchFamily="34" charset="0"/>
              <a:cs typeface="Arial" panose="020B060402020202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9E652244-820C-AD4D-9DDE-E23CEEF227F9}"/>
              </a:ext>
            </a:extLst>
          </p:cNvPr>
          <p:cNvSpPr txBox="1">
            <a:spLocks/>
          </p:cNvSpPr>
          <p:nvPr/>
        </p:nvSpPr>
        <p:spPr>
          <a:xfrm>
            <a:off x="3230344" y="1822823"/>
            <a:ext cx="2630706" cy="905375"/>
          </a:xfrm>
          <a:prstGeom prst="rect">
            <a:avLst/>
          </a:prstGeom>
        </p:spPr>
        <p:txBody>
          <a:bodyPr vert="horz" wrap="square" lIns="0" tIns="58419" rIns="0" bIns="0" rtlCol="0">
            <a:spAutoFit/>
          </a:bodyPr>
          <a:lstStyle>
            <a:lvl1pPr>
              <a:defRPr>
                <a:latin typeface="+mj-lt"/>
                <a:ea typeface="+mj-ea"/>
                <a:cs typeface="+mj-cs"/>
              </a:defRPr>
            </a:lvl1pPr>
          </a:lstStyle>
          <a:p>
            <a:pPr marL="12700" marR="5080">
              <a:lnSpc>
                <a:spcPts val="3260"/>
              </a:lnSpc>
              <a:spcBef>
                <a:spcPts val="459"/>
              </a:spcBef>
            </a:pPr>
            <a:r>
              <a:rPr lang="en-GB" sz="2950" kern="0" spc="-195">
                <a:solidFill>
                  <a:schemeClr val="bg1"/>
                </a:solidFill>
                <a:latin typeface="Arial" panose="020B0604020202020204" pitchFamily="34" charset="0"/>
                <a:cs typeface="Arial" panose="020B0604020202020204" pitchFamily="34" charset="0"/>
              </a:rPr>
              <a:t>W</a:t>
            </a:r>
            <a:r>
              <a:rPr lang="en-GB" sz="2950" kern="0" spc="5">
                <a:solidFill>
                  <a:schemeClr val="bg1"/>
                </a:solidFill>
                <a:latin typeface="Arial" panose="020B0604020202020204" pitchFamily="34" charset="0"/>
                <a:cs typeface="Arial" panose="020B0604020202020204" pitchFamily="34" charset="0"/>
              </a:rPr>
              <a:t>onder </a:t>
            </a:r>
            <a:br>
              <a:rPr lang="en-GB" sz="2950" kern="0" spc="5">
                <a:solidFill>
                  <a:schemeClr val="bg1"/>
                </a:solidFill>
                <a:latin typeface="Arial" panose="020B0604020202020204" pitchFamily="34" charset="0"/>
                <a:cs typeface="Arial" panose="020B0604020202020204" pitchFamily="34" charset="0"/>
              </a:rPr>
            </a:br>
            <a:r>
              <a:rPr lang="en-GB" sz="2950" kern="0">
                <a:solidFill>
                  <a:schemeClr val="bg1"/>
                </a:solidFill>
                <a:latin typeface="Arial" panose="020B0604020202020204" pitchFamily="34" charset="0"/>
                <a:cs typeface="Arial" panose="020B0604020202020204" pitchFamily="34" charset="0"/>
              </a:rPr>
              <a:t>trailer</a:t>
            </a:r>
            <a:endParaRPr lang="en-GB" sz="2950" kern="0" dirty="0">
              <a:solidFill>
                <a:schemeClr val="bg1"/>
              </a:solidFill>
              <a:latin typeface="Arial" panose="020B0604020202020204" pitchFamily="34" charset="0"/>
              <a:cs typeface="Arial" panose="020B0604020202020204" pitchFamily="34" charset="0"/>
            </a:endParaRPr>
          </a:p>
        </p:txBody>
      </p:sp>
      <p:sp>
        <p:nvSpPr>
          <p:cNvPr id="4" name="Rectangle 3">
            <a:hlinkClick r:id="rId3"/>
            <a:extLst>
              <a:ext uri="{FF2B5EF4-FFF2-40B4-BE49-F238E27FC236}">
                <a16:creationId xmlns:a16="http://schemas.microsoft.com/office/drawing/2014/main" id="{2E6D39AC-6A0A-1D42-8967-2256EE31A9C1}"/>
              </a:ext>
            </a:extLst>
          </p:cNvPr>
          <p:cNvSpPr/>
          <p:nvPr/>
        </p:nvSpPr>
        <p:spPr>
          <a:xfrm>
            <a:off x="2965450" y="1692275"/>
            <a:ext cx="14173200" cy="792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A6B85A3D-E8E5-C14B-B067-6DABF1B97CCB}"/>
              </a:ext>
            </a:extLst>
          </p:cNvPr>
          <p:cNvSpPr txBox="1"/>
          <p:nvPr/>
        </p:nvSpPr>
        <p:spPr>
          <a:xfrm>
            <a:off x="4346679" y="2932581"/>
            <a:ext cx="11976735" cy="7151510"/>
          </a:xfrm>
          <a:prstGeom prst="rect">
            <a:avLst/>
          </a:prstGeom>
        </p:spPr>
        <p:txBody>
          <a:bodyPr vert="horz" wrap="square" lIns="0" tIns="12065" rIns="0" bIns="0" rtlCol="0">
            <a:spAutoFit/>
          </a:bodyPr>
          <a:lstStyle/>
          <a:p>
            <a:pPr marL="527050" marR="294005" indent="-514350">
              <a:lnSpc>
                <a:spcPts val="4040"/>
              </a:lnSpc>
              <a:spcBef>
                <a:spcPts val="95"/>
              </a:spcBef>
              <a:buFont typeface="+mj-lt"/>
              <a:buAutoNum type="arabicPeriod"/>
            </a:pPr>
            <a:r>
              <a:rPr sz="2950" dirty="0">
                <a:solidFill>
                  <a:srgbClr val="0078AD"/>
                </a:solidFill>
                <a:latin typeface="Arial" panose="020B0604020202020204" pitchFamily="34" charset="0"/>
                <a:cs typeface="Arial" panose="020B0604020202020204" pitchFamily="34" charset="0"/>
              </a:rPr>
              <a:t>What do you think the filmmaker wanted you to think and feel when  Auggie takes off his helmet for the first time?</a:t>
            </a:r>
            <a:endParaRPr sz="2950" dirty="0">
              <a:latin typeface="Arial" panose="020B0604020202020204" pitchFamily="34" charset="0"/>
              <a:cs typeface="Arial" panose="020B0604020202020204" pitchFamily="34" charset="0"/>
            </a:endParaRPr>
          </a:p>
          <a:p>
            <a:pPr marL="457200" indent="-457200">
              <a:lnSpc>
                <a:spcPts val="4040"/>
              </a:lnSpc>
              <a:spcBef>
                <a:spcPts val="5"/>
              </a:spcBef>
              <a:buFont typeface="+mj-lt"/>
              <a:buAutoNum type="arabicPeriod"/>
            </a:pPr>
            <a:endParaRPr sz="2350" dirty="0">
              <a:latin typeface="Arial" panose="020B0604020202020204" pitchFamily="34" charset="0"/>
              <a:cs typeface="Arial" panose="020B0604020202020204" pitchFamily="34" charset="0"/>
            </a:endParaRPr>
          </a:p>
          <a:p>
            <a:pPr marL="527050" marR="5080" indent="-514350">
              <a:lnSpc>
                <a:spcPts val="4040"/>
              </a:lnSpc>
              <a:buFont typeface="+mj-lt"/>
              <a:buAutoNum type="arabicPeriod"/>
            </a:pPr>
            <a:r>
              <a:rPr sz="2950" dirty="0">
                <a:solidFill>
                  <a:srgbClr val="0078AD"/>
                </a:solidFill>
                <a:latin typeface="Arial" panose="020B0604020202020204" pitchFamily="34" charset="0"/>
                <a:cs typeface="Arial" panose="020B0604020202020204" pitchFamily="34" charset="0"/>
              </a:rPr>
              <a:t>What did you notice as Auggie walked through the playground for the  first time?</a:t>
            </a:r>
            <a:endParaRPr sz="2950" dirty="0">
              <a:latin typeface="Arial" panose="020B0604020202020204" pitchFamily="34" charset="0"/>
              <a:cs typeface="Arial" panose="020B0604020202020204" pitchFamily="34" charset="0"/>
            </a:endParaRPr>
          </a:p>
          <a:p>
            <a:pPr marL="457200" indent="-457200">
              <a:lnSpc>
                <a:spcPts val="4040"/>
              </a:lnSpc>
              <a:spcBef>
                <a:spcPts val="10"/>
              </a:spcBef>
              <a:buFont typeface="+mj-lt"/>
              <a:buAutoNum type="arabicPeriod"/>
            </a:pPr>
            <a:endParaRPr sz="2350" dirty="0">
              <a:latin typeface="Arial" panose="020B0604020202020204" pitchFamily="34" charset="0"/>
              <a:cs typeface="Arial" panose="020B0604020202020204" pitchFamily="34" charset="0"/>
            </a:endParaRPr>
          </a:p>
          <a:p>
            <a:pPr marL="527050" marR="1791335" indent="-514350">
              <a:lnSpc>
                <a:spcPts val="4040"/>
              </a:lnSpc>
              <a:buFont typeface="+mj-lt"/>
              <a:buAutoNum type="arabicPeriod"/>
            </a:pPr>
            <a:r>
              <a:rPr sz="2950" dirty="0">
                <a:solidFill>
                  <a:srgbClr val="0078AD"/>
                </a:solidFill>
                <a:latin typeface="Arial" panose="020B0604020202020204" pitchFamily="34" charset="0"/>
                <a:cs typeface="Arial" panose="020B0604020202020204" pitchFamily="34" charset="0"/>
              </a:rPr>
              <a:t>If you were Auggie, how would you feel walking through the  playground for the first time?</a:t>
            </a:r>
            <a:endParaRPr sz="2950" dirty="0">
              <a:latin typeface="Arial" panose="020B0604020202020204" pitchFamily="34" charset="0"/>
              <a:cs typeface="Arial" panose="020B0604020202020204" pitchFamily="34" charset="0"/>
            </a:endParaRPr>
          </a:p>
          <a:p>
            <a:pPr marL="457200" indent="-457200">
              <a:lnSpc>
                <a:spcPts val="4040"/>
              </a:lnSpc>
              <a:spcBef>
                <a:spcPts val="5"/>
              </a:spcBef>
              <a:buFont typeface="+mj-lt"/>
              <a:buAutoNum type="arabicPeriod"/>
            </a:pPr>
            <a:endParaRPr sz="2350" dirty="0">
              <a:latin typeface="Arial" panose="020B0604020202020204" pitchFamily="34" charset="0"/>
              <a:cs typeface="Arial" panose="020B0604020202020204" pitchFamily="34" charset="0"/>
            </a:endParaRPr>
          </a:p>
          <a:p>
            <a:pPr marL="527050" marR="480695" indent="-514350">
              <a:lnSpc>
                <a:spcPts val="4040"/>
              </a:lnSpc>
              <a:spcBef>
                <a:spcPts val="5"/>
              </a:spcBef>
              <a:buFont typeface="+mj-lt"/>
              <a:buAutoNum type="arabicPeriod"/>
            </a:pPr>
            <a:r>
              <a:rPr sz="2950" dirty="0">
                <a:solidFill>
                  <a:srgbClr val="0078AD"/>
                </a:solidFill>
                <a:latin typeface="Arial" panose="020B0604020202020204" pitchFamily="34" charset="0"/>
                <a:cs typeface="Arial" panose="020B0604020202020204" pitchFamily="34" charset="0"/>
              </a:rPr>
              <a:t>What do you think Auggie’s parents were thinking as they watched  him go into the playground for the first time?</a:t>
            </a:r>
            <a:endParaRPr sz="2950" dirty="0">
              <a:latin typeface="Arial" panose="020B0604020202020204" pitchFamily="34" charset="0"/>
              <a:cs typeface="Arial" panose="020B0604020202020204" pitchFamily="34" charset="0"/>
            </a:endParaRPr>
          </a:p>
          <a:p>
            <a:pPr marL="457200" indent="-457200">
              <a:lnSpc>
                <a:spcPts val="4040"/>
              </a:lnSpc>
              <a:spcBef>
                <a:spcPts val="5"/>
              </a:spcBef>
              <a:buFont typeface="+mj-lt"/>
              <a:buAutoNum type="arabicPeriod"/>
            </a:pPr>
            <a:endParaRPr sz="2350" dirty="0">
              <a:latin typeface="Arial" panose="020B0604020202020204" pitchFamily="34" charset="0"/>
              <a:cs typeface="Arial" panose="020B0604020202020204" pitchFamily="34" charset="0"/>
            </a:endParaRPr>
          </a:p>
          <a:p>
            <a:pPr marL="527050" marR="278765" indent="-514350">
              <a:lnSpc>
                <a:spcPts val="4040"/>
              </a:lnSpc>
              <a:buFont typeface="+mj-lt"/>
              <a:buAutoNum type="arabicPeriod"/>
            </a:pPr>
            <a:r>
              <a:rPr sz="2950" dirty="0">
                <a:solidFill>
                  <a:srgbClr val="0078AD"/>
                </a:solidFill>
                <a:latin typeface="Arial" panose="020B0604020202020204" pitchFamily="34" charset="0"/>
                <a:cs typeface="Arial" panose="020B0604020202020204" pitchFamily="34" charset="0"/>
              </a:rPr>
              <a:t>What do you think the other children were thinking as they watched  Auggie walk through the playground for the first time?</a:t>
            </a:r>
            <a:endParaRPr sz="2950" dirty="0">
              <a:latin typeface="Arial" panose="020B0604020202020204" pitchFamily="34" charset="0"/>
              <a:cs typeface="Arial" panose="020B060402020202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object 3">
            <a:extLst>
              <a:ext uri="{FF2B5EF4-FFF2-40B4-BE49-F238E27FC236}">
                <a16:creationId xmlns:a16="http://schemas.microsoft.com/office/drawing/2014/main" id="{470837C3-3684-DC4E-9628-ACA3968C51D9}"/>
              </a:ext>
            </a:extLst>
          </p:cNvPr>
          <p:cNvSpPr txBox="1"/>
          <p:nvPr/>
        </p:nvSpPr>
        <p:spPr>
          <a:xfrm>
            <a:off x="5636895" y="3299002"/>
            <a:ext cx="8830310" cy="4711345"/>
          </a:xfrm>
          <a:prstGeom prst="rect">
            <a:avLst/>
          </a:prstGeom>
        </p:spPr>
        <p:txBody>
          <a:bodyPr vert="horz" wrap="square" lIns="0" tIns="72000" rIns="0" bIns="0" rtlCol="0">
            <a:spAutoFit/>
          </a:bodyPr>
          <a:lstStyle/>
          <a:p>
            <a:pPr marL="12700" algn="ctr">
              <a:lnSpc>
                <a:spcPts val="7660"/>
              </a:lnSpc>
              <a:spcBef>
                <a:spcPts val="5230"/>
              </a:spcBef>
            </a:pPr>
            <a:r>
              <a:rPr lang="en-GB" sz="8200" b="1" dirty="0">
                <a:solidFill>
                  <a:schemeClr val="bg1"/>
                </a:solidFill>
                <a:latin typeface="Arial Black" panose="020B0604020202020204" pitchFamily="34" charset="0"/>
                <a:cs typeface="Arial Black" panose="020B0604020202020204" pitchFamily="34" charset="0"/>
              </a:rPr>
              <a:t>GROUP</a:t>
            </a:r>
            <a:br>
              <a:rPr lang="en-GB" sz="8200" b="1" dirty="0">
                <a:solidFill>
                  <a:schemeClr val="bg1"/>
                </a:solidFill>
                <a:latin typeface="Arial Black" panose="020B0604020202020204" pitchFamily="34" charset="0"/>
                <a:cs typeface="Arial Black" panose="020B0604020202020204" pitchFamily="34" charset="0"/>
              </a:rPr>
            </a:br>
            <a:r>
              <a:rPr sz="8200" b="1" dirty="0">
                <a:solidFill>
                  <a:schemeClr val="bg1"/>
                </a:solidFill>
                <a:latin typeface="Arial Black" panose="020B0604020202020204" pitchFamily="34" charset="0"/>
                <a:cs typeface="Arial Black" panose="020B0604020202020204" pitchFamily="34" charset="0"/>
              </a:rPr>
              <a:t>DISCUSSION</a:t>
            </a:r>
          </a:p>
          <a:p>
            <a:pPr marL="12700" marR="5080" indent="-635" algn="ctr">
              <a:lnSpc>
                <a:spcPts val="4040"/>
              </a:lnSpc>
              <a:spcBef>
                <a:spcPts val="1075"/>
              </a:spcBef>
            </a:pPr>
            <a:r>
              <a:rPr lang="en-GB" sz="2950" dirty="0">
                <a:solidFill>
                  <a:schemeClr val="bg1"/>
                </a:solidFill>
                <a:latin typeface="Arial" panose="020B0604020202020204" pitchFamily="34" charset="0"/>
                <a:cs typeface="Arial" panose="020B0604020202020204" pitchFamily="34" charset="0"/>
              </a:rPr>
              <a:t>If you had a child like Auggie joining your class, what  would you want to know and what do think some of  the challenges might be? If you’ve had to deal with situations like this already, it will be useful to share your experiences with colleagues.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9DE33320-EDBE-A146-AF97-CB8836B6CD87}"/>
              </a:ext>
            </a:extLst>
          </p:cNvPr>
          <p:cNvSpPr txBox="1"/>
          <p:nvPr/>
        </p:nvSpPr>
        <p:spPr>
          <a:xfrm>
            <a:off x="6129972" y="4068444"/>
            <a:ext cx="7844155" cy="3172462"/>
          </a:xfrm>
          <a:prstGeom prst="rect">
            <a:avLst/>
          </a:prstGeom>
        </p:spPr>
        <p:txBody>
          <a:bodyPr vert="horz" wrap="square" lIns="0" tIns="72000" rIns="0" bIns="0" rtlCol="0">
            <a:spAutoFit/>
          </a:bodyPr>
          <a:lstStyle/>
          <a:p>
            <a:pPr marL="12700" algn="ctr">
              <a:lnSpc>
                <a:spcPts val="7660"/>
              </a:lnSpc>
              <a:spcBef>
                <a:spcPts val="5230"/>
              </a:spcBef>
            </a:pPr>
            <a:r>
              <a:rPr lang="en-GB" sz="8200" b="1" dirty="0">
                <a:solidFill>
                  <a:schemeClr val="bg1"/>
                </a:solidFill>
                <a:latin typeface="Arial Black" panose="020B0604020202020204" pitchFamily="34" charset="0"/>
                <a:cs typeface="Arial Black" panose="020B0604020202020204" pitchFamily="34" charset="0"/>
              </a:rPr>
              <a:t>GROUP</a:t>
            </a:r>
            <a:br>
              <a:rPr lang="en-GB" sz="8200" b="1" dirty="0">
                <a:solidFill>
                  <a:schemeClr val="bg1"/>
                </a:solidFill>
                <a:latin typeface="Arial Black" panose="020B0604020202020204" pitchFamily="34" charset="0"/>
                <a:cs typeface="Arial Black" panose="020B0604020202020204" pitchFamily="34" charset="0"/>
              </a:rPr>
            </a:br>
            <a:r>
              <a:rPr sz="8200" b="1" dirty="0">
                <a:solidFill>
                  <a:schemeClr val="bg1"/>
                </a:solidFill>
                <a:latin typeface="Arial Black" panose="020B0604020202020204" pitchFamily="34" charset="0"/>
                <a:cs typeface="Arial Black" panose="020B0604020202020204" pitchFamily="34" charset="0"/>
              </a:rPr>
              <a:t>DISCUSSION</a:t>
            </a:r>
          </a:p>
          <a:p>
            <a:pPr marL="12700" marR="5080" indent="-635" algn="ctr">
              <a:lnSpc>
                <a:spcPts val="4040"/>
              </a:lnSpc>
              <a:spcBef>
                <a:spcPts val="1075"/>
              </a:spcBef>
            </a:pPr>
            <a:r>
              <a:rPr lang="en-GB" sz="2950" dirty="0">
                <a:solidFill>
                  <a:schemeClr val="bg1"/>
                </a:solidFill>
                <a:latin typeface="Arial" panose="020B0604020202020204" pitchFamily="34" charset="0"/>
                <a:cs typeface="Arial" panose="020B0604020202020204" pitchFamily="34" charset="0"/>
              </a:rPr>
              <a:t>What do you think unconscious </a:t>
            </a:r>
            <a:br>
              <a:rPr lang="en-GB" sz="2950" dirty="0">
                <a:solidFill>
                  <a:schemeClr val="bg1"/>
                </a:solidFill>
                <a:latin typeface="Arial" panose="020B0604020202020204" pitchFamily="34" charset="0"/>
                <a:cs typeface="Arial" panose="020B0604020202020204" pitchFamily="34" charset="0"/>
              </a:rPr>
            </a:br>
            <a:r>
              <a:rPr lang="en-GB" sz="2950" dirty="0">
                <a:solidFill>
                  <a:schemeClr val="bg1"/>
                </a:solidFill>
                <a:latin typeface="Arial" panose="020B0604020202020204" pitchFamily="34" charset="0"/>
                <a:cs typeface="Arial" panose="020B0604020202020204" pitchFamily="34" charset="0"/>
              </a:rPr>
              <a:t>(or implicit) bias means?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bject 2"/>
          <p:cNvSpPr txBox="1"/>
          <p:nvPr/>
        </p:nvSpPr>
        <p:spPr>
          <a:xfrm>
            <a:off x="5915952" y="8254753"/>
            <a:ext cx="7861300" cy="1496060"/>
          </a:xfrm>
          <a:prstGeom prst="rect">
            <a:avLst/>
          </a:prstGeom>
        </p:spPr>
        <p:txBody>
          <a:bodyPr vert="horz" wrap="square" lIns="0" tIns="12065" rIns="0" bIns="0" rtlCol="0">
            <a:spAutoFit/>
          </a:bodyPr>
          <a:lstStyle/>
          <a:p>
            <a:pPr marL="12700" marR="5080">
              <a:lnSpc>
                <a:spcPts val="4040"/>
              </a:lnSpc>
              <a:spcBef>
                <a:spcPts val="95"/>
              </a:spcBef>
            </a:pPr>
            <a:r>
              <a:rPr sz="2950" dirty="0">
                <a:solidFill>
                  <a:schemeClr val="bg1"/>
                </a:solidFill>
                <a:latin typeface="Arial" panose="020B0604020202020204" pitchFamily="34" charset="0"/>
                <a:cs typeface="Arial" panose="020B0604020202020204" pitchFamily="34" charset="0"/>
              </a:rPr>
              <a:t>Note the things that surprise you in this film  about the impact of unconscious (or implicit)  bias in the classroom.</a:t>
            </a:r>
          </a:p>
        </p:txBody>
      </p:sp>
      <p:sp>
        <p:nvSpPr>
          <p:cNvPr id="3" name="object 3"/>
          <p:cNvSpPr txBox="1"/>
          <p:nvPr/>
        </p:nvSpPr>
        <p:spPr>
          <a:xfrm>
            <a:off x="3230344" y="1822823"/>
            <a:ext cx="2384425" cy="905375"/>
          </a:xfrm>
          <a:prstGeom prst="rect">
            <a:avLst/>
          </a:prstGeom>
        </p:spPr>
        <p:txBody>
          <a:bodyPr vert="horz" wrap="square" lIns="0" tIns="58419" rIns="0" bIns="0" rtlCol="0">
            <a:spAutoFit/>
          </a:bodyPr>
          <a:lstStyle/>
          <a:p>
            <a:pPr marL="12700" marR="5080">
              <a:lnSpc>
                <a:spcPts val="3260"/>
              </a:lnSpc>
              <a:spcBef>
                <a:spcPts val="459"/>
              </a:spcBef>
            </a:pPr>
            <a:r>
              <a:rPr sz="2950" spc="10" dirty="0">
                <a:solidFill>
                  <a:schemeClr val="bg1"/>
                </a:solidFill>
                <a:latin typeface="Arial" panose="020B0604020202020204" pitchFamily="34" charset="0"/>
                <a:cs typeface="Arial" panose="020B0604020202020204" pitchFamily="34" charset="0"/>
              </a:rPr>
              <a:t>Un</a:t>
            </a:r>
            <a:r>
              <a:rPr sz="2950" spc="-10" dirty="0">
                <a:solidFill>
                  <a:schemeClr val="bg1"/>
                </a:solidFill>
                <a:latin typeface="Arial" panose="020B0604020202020204" pitchFamily="34" charset="0"/>
                <a:cs typeface="Arial" panose="020B0604020202020204" pitchFamily="34" charset="0"/>
              </a:rPr>
              <a:t>c</a:t>
            </a:r>
            <a:r>
              <a:rPr sz="2950" spc="10" dirty="0">
                <a:solidFill>
                  <a:schemeClr val="bg1"/>
                </a:solidFill>
                <a:latin typeface="Arial" panose="020B0604020202020204" pitchFamily="34" charset="0"/>
                <a:cs typeface="Arial" panose="020B0604020202020204" pitchFamily="34" charset="0"/>
              </a:rPr>
              <a:t>on</a:t>
            </a:r>
            <a:r>
              <a:rPr sz="2950" spc="-15" dirty="0">
                <a:solidFill>
                  <a:schemeClr val="bg1"/>
                </a:solidFill>
                <a:latin typeface="Arial" panose="020B0604020202020204" pitchFamily="34" charset="0"/>
                <a:cs typeface="Arial" panose="020B0604020202020204" pitchFamily="34" charset="0"/>
              </a:rPr>
              <a:t>s</a:t>
            </a:r>
            <a:r>
              <a:rPr sz="2950" spc="5" dirty="0">
                <a:solidFill>
                  <a:schemeClr val="bg1"/>
                </a:solidFill>
                <a:latin typeface="Arial" panose="020B0604020202020204" pitchFamily="34" charset="0"/>
                <a:cs typeface="Arial" panose="020B0604020202020204" pitchFamily="34" charset="0"/>
              </a:rPr>
              <a:t>cious  Bias</a:t>
            </a:r>
            <a:endParaRPr sz="2950" dirty="0">
              <a:solidFill>
                <a:schemeClr val="bg1"/>
              </a:solidFill>
              <a:latin typeface="Arial" panose="020B0604020202020204" pitchFamily="34" charset="0"/>
              <a:cs typeface="Arial" panose="020B0604020202020204" pitchFamily="34" charset="0"/>
            </a:endParaRPr>
          </a:p>
        </p:txBody>
      </p:sp>
      <p:sp>
        <p:nvSpPr>
          <p:cNvPr id="4" name="Rectangle 3">
            <a:hlinkClick r:id="rId3"/>
            <a:extLst>
              <a:ext uri="{FF2B5EF4-FFF2-40B4-BE49-F238E27FC236}">
                <a16:creationId xmlns:a16="http://schemas.microsoft.com/office/drawing/2014/main" id="{32E3D489-11A8-1044-A5D2-CE452C0D42FF}"/>
              </a:ext>
            </a:extLst>
          </p:cNvPr>
          <p:cNvSpPr/>
          <p:nvPr/>
        </p:nvSpPr>
        <p:spPr>
          <a:xfrm>
            <a:off x="3041650" y="1692275"/>
            <a:ext cx="14097000" cy="80585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3659090" y="2933771"/>
            <a:ext cx="1527810" cy="754380"/>
          </a:xfrm>
          <a:prstGeom prst="rect">
            <a:avLst/>
          </a:prstGeom>
        </p:spPr>
        <p:txBody>
          <a:bodyPr vert="horz" wrap="square" lIns="0" tIns="16510" rIns="0" bIns="0" rtlCol="0">
            <a:spAutoFit/>
          </a:bodyPr>
          <a:lstStyle/>
          <a:p>
            <a:pPr marL="12700">
              <a:lnSpc>
                <a:spcPct val="100000"/>
              </a:lnSpc>
              <a:spcBef>
                <a:spcPts val="130"/>
              </a:spcBef>
            </a:pPr>
            <a:r>
              <a:rPr spc="15" dirty="0">
                <a:latin typeface="Arial" panose="020B0604020202020204" pitchFamily="34" charset="0"/>
                <a:cs typeface="Arial" panose="020B0604020202020204" pitchFamily="34" charset="0"/>
              </a:rPr>
              <a:t>Aims</a:t>
            </a:r>
          </a:p>
        </p:txBody>
      </p:sp>
      <p:sp>
        <p:nvSpPr>
          <p:cNvPr id="3" name="object 3"/>
          <p:cNvSpPr txBox="1"/>
          <p:nvPr/>
        </p:nvSpPr>
        <p:spPr>
          <a:xfrm>
            <a:off x="3659090" y="3880339"/>
            <a:ext cx="12706985" cy="4548233"/>
          </a:xfrm>
          <a:prstGeom prst="rect">
            <a:avLst/>
          </a:prstGeom>
        </p:spPr>
        <p:txBody>
          <a:bodyPr vert="horz" wrap="square" lIns="0" tIns="12065" rIns="0" bIns="0" rtlCol="0">
            <a:spAutoFit/>
          </a:bodyPr>
          <a:lstStyle/>
          <a:p>
            <a:pPr marL="469265" marR="443865" indent="-457200">
              <a:lnSpc>
                <a:spcPts val="4040"/>
              </a:lnSpc>
              <a:spcBef>
                <a:spcPts val="95"/>
              </a:spcBef>
              <a:buFont typeface="Arial" panose="020B0604020202020204" pitchFamily="34" charset="0"/>
              <a:buChar char="•"/>
              <a:tabLst>
                <a:tab pos="351790" algn="l"/>
                <a:tab pos="352425" algn="l"/>
              </a:tabLst>
            </a:pPr>
            <a:r>
              <a:rPr sz="2950" spc="-195" dirty="0">
                <a:solidFill>
                  <a:srgbClr val="0078AD"/>
                </a:solidFill>
                <a:latin typeface="Arial" panose="020B0604020202020204" pitchFamily="34" charset="0"/>
                <a:cs typeface="Arial" panose="020B0604020202020204" pitchFamily="34" charset="0"/>
              </a:rPr>
              <a:t>To</a:t>
            </a:r>
            <a:r>
              <a:rPr sz="2950" dirty="0">
                <a:solidFill>
                  <a:srgbClr val="0078AD"/>
                </a:solidFill>
                <a:latin typeface="Arial" panose="020B0604020202020204" pitchFamily="34" charset="0"/>
                <a:cs typeface="Arial" panose="020B0604020202020204" pitchFamily="34" charset="0"/>
              </a:rPr>
              <a:t> </a:t>
            </a:r>
            <a:r>
              <a:rPr sz="2950" spc="-15" dirty="0">
                <a:solidFill>
                  <a:srgbClr val="0078AD"/>
                </a:solidFill>
                <a:latin typeface="Arial" panose="020B0604020202020204" pitchFamily="34" charset="0"/>
                <a:cs typeface="Arial" panose="020B0604020202020204" pitchFamily="34" charset="0"/>
              </a:rPr>
              <a:t>reflect</a:t>
            </a:r>
            <a:r>
              <a:rPr sz="2950" spc="5" dirty="0">
                <a:solidFill>
                  <a:srgbClr val="0078AD"/>
                </a:solidFill>
                <a:latin typeface="Arial" panose="020B0604020202020204" pitchFamily="34" charset="0"/>
                <a:cs typeface="Arial" panose="020B0604020202020204" pitchFamily="34" charset="0"/>
              </a:rPr>
              <a:t> </a:t>
            </a:r>
            <a:r>
              <a:rPr sz="2950" spc="10" dirty="0">
                <a:solidFill>
                  <a:srgbClr val="0078AD"/>
                </a:solidFill>
                <a:latin typeface="Arial" panose="020B0604020202020204" pitchFamily="34" charset="0"/>
                <a:cs typeface="Arial" panose="020B0604020202020204" pitchFamily="34" charset="0"/>
              </a:rPr>
              <a:t>on</a:t>
            </a:r>
            <a:r>
              <a:rPr sz="2950" spc="5" dirty="0">
                <a:solidFill>
                  <a:srgbClr val="0078AD"/>
                </a:solidFill>
                <a:latin typeface="Arial" panose="020B0604020202020204" pitchFamily="34" charset="0"/>
                <a:cs typeface="Arial" panose="020B0604020202020204" pitchFamily="34" charset="0"/>
              </a:rPr>
              <a:t> </a:t>
            </a:r>
            <a:r>
              <a:rPr sz="2950" spc="10" dirty="0">
                <a:solidFill>
                  <a:srgbClr val="0078AD"/>
                </a:solidFill>
                <a:latin typeface="Arial" panose="020B0604020202020204" pitchFamily="34" charset="0"/>
                <a:cs typeface="Arial" panose="020B0604020202020204" pitchFamily="34" charset="0"/>
              </a:rPr>
              <a:t>what</a:t>
            </a:r>
            <a:r>
              <a:rPr sz="2950" spc="5" dirty="0">
                <a:solidFill>
                  <a:srgbClr val="0078AD"/>
                </a:solidFill>
                <a:latin typeface="Arial" panose="020B0604020202020204" pitchFamily="34" charset="0"/>
                <a:cs typeface="Arial" panose="020B0604020202020204" pitchFamily="34" charset="0"/>
              </a:rPr>
              <a:t> it</a:t>
            </a:r>
            <a:r>
              <a:rPr sz="2950" dirty="0">
                <a:solidFill>
                  <a:srgbClr val="0078AD"/>
                </a:solidFill>
                <a:latin typeface="Arial" panose="020B0604020202020204" pitchFamily="34" charset="0"/>
                <a:cs typeface="Arial" panose="020B0604020202020204" pitchFamily="34" charset="0"/>
              </a:rPr>
              <a:t> </a:t>
            </a:r>
            <a:r>
              <a:rPr sz="2950" spc="5" dirty="0">
                <a:solidFill>
                  <a:srgbClr val="0078AD"/>
                </a:solidFill>
                <a:latin typeface="Arial" panose="020B0604020202020204" pitchFamily="34" charset="0"/>
                <a:cs typeface="Arial" panose="020B0604020202020204" pitchFamily="34" charset="0"/>
              </a:rPr>
              <a:t>means </a:t>
            </a:r>
            <a:r>
              <a:rPr sz="2950" spc="-5" dirty="0">
                <a:solidFill>
                  <a:srgbClr val="0078AD"/>
                </a:solidFill>
                <a:latin typeface="Arial" panose="020B0604020202020204" pitchFamily="34" charset="0"/>
                <a:cs typeface="Arial" panose="020B0604020202020204" pitchFamily="34" charset="0"/>
              </a:rPr>
              <a:t>to</a:t>
            </a:r>
            <a:r>
              <a:rPr sz="2950" spc="5" dirty="0">
                <a:solidFill>
                  <a:srgbClr val="0078AD"/>
                </a:solidFill>
                <a:latin typeface="Arial" panose="020B0604020202020204" pitchFamily="34" charset="0"/>
                <a:cs typeface="Arial" panose="020B0604020202020204" pitchFamily="34" charset="0"/>
              </a:rPr>
              <a:t> </a:t>
            </a:r>
            <a:r>
              <a:rPr sz="2950" spc="-20" dirty="0">
                <a:solidFill>
                  <a:srgbClr val="0078AD"/>
                </a:solidFill>
                <a:latin typeface="Arial" panose="020B0604020202020204" pitchFamily="34" charset="0"/>
                <a:cs typeface="Arial" panose="020B0604020202020204" pitchFamily="34" charset="0"/>
              </a:rPr>
              <a:t>have</a:t>
            </a:r>
            <a:r>
              <a:rPr sz="2950" spc="5" dirty="0">
                <a:solidFill>
                  <a:srgbClr val="0078AD"/>
                </a:solidFill>
                <a:latin typeface="Arial" panose="020B0604020202020204" pitchFamily="34" charset="0"/>
                <a:cs typeface="Arial" panose="020B0604020202020204" pitchFamily="34" charset="0"/>
              </a:rPr>
              <a:t> </a:t>
            </a:r>
            <a:r>
              <a:rPr sz="2950" spc="10" dirty="0">
                <a:solidFill>
                  <a:srgbClr val="0078AD"/>
                </a:solidFill>
                <a:latin typeface="Arial" panose="020B0604020202020204" pitchFamily="34" charset="0"/>
                <a:cs typeface="Arial" panose="020B0604020202020204" pitchFamily="34" charset="0"/>
              </a:rPr>
              <a:t>a</a:t>
            </a:r>
            <a:r>
              <a:rPr sz="2950" dirty="0">
                <a:solidFill>
                  <a:srgbClr val="0078AD"/>
                </a:solidFill>
                <a:latin typeface="Arial" panose="020B0604020202020204" pitchFamily="34" charset="0"/>
                <a:cs typeface="Arial" panose="020B0604020202020204" pitchFamily="34" charset="0"/>
              </a:rPr>
              <a:t> </a:t>
            </a:r>
            <a:r>
              <a:rPr sz="2950" spc="5" dirty="0">
                <a:solidFill>
                  <a:srgbClr val="0078AD"/>
                </a:solidFill>
                <a:latin typeface="Arial" panose="020B0604020202020204" pitchFamily="34" charset="0"/>
                <a:cs typeface="Arial" panose="020B0604020202020204" pitchFamily="34" charset="0"/>
              </a:rPr>
              <a:t>visible </a:t>
            </a:r>
            <a:r>
              <a:rPr sz="2950" spc="-25" dirty="0">
                <a:solidFill>
                  <a:srgbClr val="0078AD"/>
                </a:solidFill>
                <a:latin typeface="Arial" panose="020B0604020202020204" pitchFamily="34" charset="0"/>
                <a:cs typeface="Arial" panose="020B0604020202020204" pitchFamily="34" charset="0"/>
              </a:rPr>
              <a:t>difference</a:t>
            </a:r>
            <a:r>
              <a:rPr sz="2950" spc="5" dirty="0">
                <a:solidFill>
                  <a:srgbClr val="0078AD"/>
                </a:solidFill>
                <a:latin typeface="Arial" panose="020B0604020202020204" pitchFamily="34" charset="0"/>
                <a:cs typeface="Arial" panose="020B0604020202020204" pitchFamily="34" charset="0"/>
              </a:rPr>
              <a:t> </a:t>
            </a:r>
            <a:r>
              <a:rPr sz="2950" spc="10" dirty="0">
                <a:solidFill>
                  <a:srgbClr val="0078AD"/>
                </a:solidFill>
                <a:latin typeface="Arial" panose="020B0604020202020204" pitchFamily="34" charset="0"/>
                <a:cs typeface="Arial" panose="020B0604020202020204" pitchFamily="34" charset="0"/>
              </a:rPr>
              <a:t>and</a:t>
            </a:r>
            <a:r>
              <a:rPr sz="2950" spc="5" dirty="0">
                <a:solidFill>
                  <a:srgbClr val="0078AD"/>
                </a:solidFill>
                <a:latin typeface="Arial" panose="020B0604020202020204" pitchFamily="34" charset="0"/>
                <a:cs typeface="Arial" panose="020B0604020202020204" pitchFamily="34" charset="0"/>
              </a:rPr>
              <a:t> </a:t>
            </a:r>
            <a:r>
              <a:rPr sz="2950" spc="-5" dirty="0">
                <a:solidFill>
                  <a:srgbClr val="0078AD"/>
                </a:solidFill>
                <a:latin typeface="Arial" panose="020B0604020202020204" pitchFamily="34" charset="0"/>
                <a:cs typeface="Arial" panose="020B0604020202020204" pitchFamily="34" charset="0"/>
              </a:rPr>
              <a:t>its</a:t>
            </a:r>
            <a:r>
              <a:rPr sz="2950" spc="5" dirty="0">
                <a:solidFill>
                  <a:srgbClr val="0078AD"/>
                </a:solidFill>
                <a:latin typeface="Arial" panose="020B0604020202020204" pitchFamily="34" charset="0"/>
                <a:cs typeface="Arial" panose="020B0604020202020204" pitchFamily="34" charset="0"/>
              </a:rPr>
              <a:t> </a:t>
            </a:r>
            <a:r>
              <a:rPr sz="2950" dirty="0">
                <a:solidFill>
                  <a:srgbClr val="0078AD"/>
                </a:solidFill>
                <a:latin typeface="Arial" panose="020B0604020202020204" pitchFamily="34" charset="0"/>
                <a:cs typeface="Arial" panose="020B0604020202020204" pitchFamily="34" charset="0"/>
              </a:rPr>
              <a:t>impact </a:t>
            </a:r>
            <a:r>
              <a:rPr sz="2950" spc="-675" dirty="0">
                <a:solidFill>
                  <a:srgbClr val="0078AD"/>
                </a:solidFill>
                <a:latin typeface="Arial" panose="020B0604020202020204" pitchFamily="34" charset="0"/>
                <a:cs typeface="Arial" panose="020B0604020202020204" pitchFamily="34" charset="0"/>
              </a:rPr>
              <a:t> </a:t>
            </a:r>
            <a:r>
              <a:rPr sz="2950" spc="10" dirty="0">
                <a:solidFill>
                  <a:srgbClr val="0078AD"/>
                </a:solidFill>
                <a:latin typeface="Arial" panose="020B0604020202020204" pitchFamily="34" charset="0"/>
                <a:cs typeface="Arial" panose="020B0604020202020204" pitchFamily="34" charset="0"/>
              </a:rPr>
              <a:t>on</a:t>
            </a:r>
            <a:r>
              <a:rPr sz="2950" dirty="0">
                <a:solidFill>
                  <a:srgbClr val="0078AD"/>
                </a:solidFill>
                <a:latin typeface="Arial" panose="020B0604020202020204" pitchFamily="34" charset="0"/>
                <a:cs typeface="Arial" panose="020B0604020202020204" pitchFamily="34" charset="0"/>
              </a:rPr>
              <a:t> </a:t>
            </a:r>
            <a:r>
              <a:rPr sz="2950" spc="5" dirty="0">
                <a:solidFill>
                  <a:srgbClr val="0078AD"/>
                </a:solidFill>
                <a:latin typeface="Arial" panose="020B0604020202020204" pitchFamily="34" charset="0"/>
                <a:cs typeface="Arial" panose="020B0604020202020204" pitchFamily="34" charset="0"/>
              </a:rPr>
              <a:t>the</a:t>
            </a:r>
            <a:r>
              <a:rPr sz="2950" dirty="0">
                <a:solidFill>
                  <a:srgbClr val="0078AD"/>
                </a:solidFill>
                <a:latin typeface="Arial" panose="020B0604020202020204" pitchFamily="34" charset="0"/>
                <a:cs typeface="Arial" panose="020B0604020202020204" pitchFamily="34" charset="0"/>
              </a:rPr>
              <a:t> </a:t>
            </a:r>
            <a:r>
              <a:rPr sz="2950" spc="5" dirty="0">
                <a:solidFill>
                  <a:srgbClr val="0078AD"/>
                </a:solidFill>
                <a:latin typeface="Arial" panose="020B0604020202020204" pitchFamily="34" charset="0"/>
                <a:cs typeface="Arial" panose="020B0604020202020204" pitchFamily="34" charset="0"/>
              </a:rPr>
              <a:t>child</a:t>
            </a:r>
            <a:r>
              <a:rPr sz="2950" dirty="0">
                <a:solidFill>
                  <a:srgbClr val="0078AD"/>
                </a:solidFill>
                <a:latin typeface="Arial" panose="020B0604020202020204" pitchFamily="34" charset="0"/>
                <a:cs typeface="Arial" panose="020B0604020202020204" pitchFamily="34" charset="0"/>
              </a:rPr>
              <a:t> </a:t>
            </a:r>
            <a:r>
              <a:rPr sz="2950" spc="5" dirty="0">
                <a:solidFill>
                  <a:srgbClr val="0078AD"/>
                </a:solidFill>
                <a:latin typeface="Arial" panose="020B0604020202020204" pitchFamily="34" charset="0"/>
                <a:cs typeface="Arial" panose="020B0604020202020204" pitchFamily="34" charset="0"/>
              </a:rPr>
              <a:t>or </a:t>
            </a:r>
            <a:r>
              <a:rPr sz="2950" spc="-10" dirty="0">
                <a:solidFill>
                  <a:srgbClr val="0078AD"/>
                </a:solidFill>
                <a:latin typeface="Arial" panose="020B0604020202020204" pitchFamily="34" charset="0"/>
                <a:cs typeface="Arial" panose="020B0604020202020204" pitchFamily="34" charset="0"/>
              </a:rPr>
              <a:t>young</a:t>
            </a:r>
            <a:r>
              <a:rPr sz="2950" dirty="0">
                <a:solidFill>
                  <a:srgbClr val="0078AD"/>
                </a:solidFill>
                <a:latin typeface="Arial" panose="020B0604020202020204" pitchFamily="34" charset="0"/>
                <a:cs typeface="Arial" panose="020B0604020202020204" pitchFamily="34" charset="0"/>
              </a:rPr>
              <a:t> </a:t>
            </a:r>
            <a:r>
              <a:rPr sz="2950" spc="-5" dirty="0">
                <a:solidFill>
                  <a:srgbClr val="0078AD"/>
                </a:solidFill>
                <a:latin typeface="Arial" panose="020B0604020202020204" pitchFamily="34" charset="0"/>
                <a:cs typeface="Arial" panose="020B0604020202020204" pitchFamily="34" charset="0"/>
              </a:rPr>
              <a:t>person,</a:t>
            </a:r>
            <a:r>
              <a:rPr sz="2950" spc="-85" dirty="0">
                <a:solidFill>
                  <a:srgbClr val="0078AD"/>
                </a:solidFill>
                <a:latin typeface="Arial" panose="020B0604020202020204" pitchFamily="34" charset="0"/>
                <a:cs typeface="Arial" panose="020B0604020202020204" pitchFamily="34" charset="0"/>
              </a:rPr>
              <a:t> </a:t>
            </a:r>
            <a:r>
              <a:rPr sz="2950" spc="5" dirty="0">
                <a:solidFill>
                  <a:srgbClr val="0078AD"/>
                </a:solidFill>
                <a:latin typeface="Arial" panose="020B0604020202020204" pitchFamily="34" charset="0"/>
                <a:cs typeface="Arial" panose="020B0604020202020204" pitchFamily="34" charset="0"/>
              </a:rPr>
              <a:t>the</a:t>
            </a:r>
            <a:r>
              <a:rPr sz="2950" dirty="0">
                <a:solidFill>
                  <a:srgbClr val="0078AD"/>
                </a:solidFill>
                <a:latin typeface="Arial" panose="020B0604020202020204" pitchFamily="34" charset="0"/>
                <a:cs typeface="Arial" panose="020B0604020202020204" pitchFamily="34" charset="0"/>
              </a:rPr>
              <a:t> </a:t>
            </a:r>
            <a:r>
              <a:rPr sz="2950" spc="-5" dirty="0">
                <a:solidFill>
                  <a:srgbClr val="0078AD"/>
                </a:solidFill>
                <a:latin typeface="Arial" panose="020B0604020202020204" pitchFamily="34" charset="0"/>
                <a:cs typeface="Arial" panose="020B0604020202020204" pitchFamily="34" charset="0"/>
              </a:rPr>
              <a:t>family</a:t>
            </a:r>
            <a:r>
              <a:rPr sz="2950" spc="5" dirty="0">
                <a:solidFill>
                  <a:srgbClr val="0078AD"/>
                </a:solidFill>
                <a:latin typeface="Arial" panose="020B0604020202020204" pitchFamily="34" charset="0"/>
                <a:cs typeface="Arial" panose="020B0604020202020204" pitchFamily="34" charset="0"/>
              </a:rPr>
              <a:t> </a:t>
            </a:r>
            <a:r>
              <a:rPr sz="2950" spc="10" dirty="0">
                <a:solidFill>
                  <a:srgbClr val="0078AD"/>
                </a:solidFill>
                <a:latin typeface="Arial" panose="020B0604020202020204" pitchFamily="34" charset="0"/>
                <a:cs typeface="Arial" panose="020B0604020202020204" pitchFamily="34" charset="0"/>
              </a:rPr>
              <a:t>and</a:t>
            </a:r>
            <a:r>
              <a:rPr sz="2950" dirty="0">
                <a:solidFill>
                  <a:srgbClr val="0078AD"/>
                </a:solidFill>
                <a:latin typeface="Arial" panose="020B0604020202020204" pitchFamily="34" charset="0"/>
                <a:cs typeface="Arial" panose="020B0604020202020204" pitchFamily="34" charset="0"/>
              </a:rPr>
              <a:t> </a:t>
            </a:r>
            <a:r>
              <a:rPr sz="2950" spc="5" dirty="0">
                <a:solidFill>
                  <a:srgbClr val="0078AD"/>
                </a:solidFill>
                <a:latin typeface="Arial" panose="020B0604020202020204" pitchFamily="34" charset="0"/>
                <a:cs typeface="Arial" panose="020B0604020202020204" pitchFamily="34" charset="0"/>
              </a:rPr>
              <a:t>the</a:t>
            </a:r>
            <a:r>
              <a:rPr sz="2950" dirty="0">
                <a:solidFill>
                  <a:srgbClr val="0078AD"/>
                </a:solidFill>
                <a:latin typeface="Arial" panose="020B0604020202020204" pitchFamily="34" charset="0"/>
                <a:cs typeface="Arial" panose="020B0604020202020204" pitchFamily="34" charset="0"/>
              </a:rPr>
              <a:t> school.</a:t>
            </a:r>
            <a:endParaRPr sz="2950" dirty="0">
              <a:latin typeface="Arial" panose="020B0604020202020204" pitchFamily="34" charset="0"/>
              <a:cs typeface="Arial" panose="020B0604020202020204" pitchFamily="34" charset="0"/>
            </a:endParaRPr>
          </a:p>
          <a:p>
            <a:pPr marL="469265" indent="-457200">
              <a:lnSpc>
                <a:spcPts val="4040"/>
              </a:lnSpc>
              <a:spcBef>
                <a:spcPts val="2725"/>
              </a:spcBef>
              <a:buFont typeface="Arial" panose="020B0604020202020204" pitchFamily="34" charset="0"/>
              <a:buChar char="•"/>
              <a:tabLst>
                <a:tab pos="351790" algn="l"/>
                <a:tab pos="352425" algn="l"/>
              </a:tabLst>
            </a:pPr>
            <a:r>
              <a:rPr sz="2950" spc="-195" dirty="0">
                <a:solidFill>
                  <a:srgbClr val="0078AD"/>
                </a:solidFill>
                <a:latin typeface="Arial" panose="020B0604020202020204" pitchFamily="34" charset="0"/>
                <a:cs typeface="Arial" panose="020B0604020202020204" pitchFamily="34" charset="0"/>
              </a:rPr>
              <a:t>To</a:t>
            </a:r>
            <a:r>
              <a:rPr sz="2950" dirty="0">
                <a:solidFill>
                  <a:srgbClr val="0078AD"/>
                </a:solidFill>
                <a:latin typeface="Arial" panose="020B0604020202020204" pitchFamily="34" charset="0"/>
                <a:cs typeface="Arial" panose="020B0604020202020204" pitchFamily="34" charset="0"/>
              </a:rPr>
              <a:t> </a:t>
            </a:r>
            <a:r>
              <a:rPr sz="2950" spc="5" dirty="0">
                <a:solidFill>
                  <a:srgbClr val="0078AD"/>
                </a:solidFill>
                <a:latin typeface="Arial" panose="020B0604020202020204" pitchFamily="34" charset="0"/>
                <a:cs typeface="Arial" panose="020B0604020202020204" pitchFamily="34" charset="0"/>
              </a:rPr>
              <a:t>think about </a:t>
            </a:r>
            <a:r>
              <a:rPr sz="2950" dirty="0">
                <a:solidFill>
                  <a:srgbClr val="0078AD"/>
                </a:solidFill>
                <a:latin typeface="Arial" panose="020B0604020202020204" pitchFamily="34" charset="0"/>
                <a:cs typeface="Arial" panose="020B0604020202020204" pitchFamily="34" charset="0"/>
              </a:rPr>
              <a:t>unconscious</a:t>
            </a:r>
            <a:r>
              <a:rPr sz="2950" spc="5" dirty="0">
                <a:solidFill>
                  <a:srgbClr val="0078AD"/>
                </a:solidFill>
                <a:latin typeface="Arial" panose="020B0604020202020204" pitchFamily="34" charset="0"/>
                <a:cs typeface="Arial" panose="020B0604020202020204" pitchFamily="34" charset="0"/>
              </a:rPr>
              <a:t> (implicit) bias </a:t>
            </a:r>
            <a:r>
              <a:rPr sz="2950" spc="10" dirty="0">
                <a:solidFill>
                  <a:srgbClr val="0078AD"/>
                </a:solidFill>
                <a:latin typeface="Arial" panose="020B0604020202020204" pitchFamily="34" charset="0"/>
                <a:cs typeface="Arial" panose="020B0604020202020204" pitchFamily="34" charset="0"/>
              </a:rPr>
              <a:t>and</a:t>
            </a:r>
            <a:r>
              <a:rPr sz="2950" spc="5" dirty="0">
                <a:solidFill>
                  <a:srgbClr val="0078AD"/>
                </a:solidFill>
                <a:latin typeface="Arial" panose="020B0604020202020204" pitchFamily="34" charset="0"/>
                <a:cs typeface="Arial" panose="020B0604020202020204" pitchFamily="34" charset="0"/>
              </a:rPr>
              <a:t> </a:t>
            </a:r>
            <a:r>
              <a:rPr sz="2950" spc="-5" dirty="0">
                <a:solidFill>
                  <a:srgbClr val="0078AD"/>
                </a:solidFill>
                <a:latin typeface="Arial" panose="020B0604020202020204" pitchFamily="34" charset="0"/>
                <a:cs typeface="Arial" panose="020B0604020202020204" pitchFamily="34" charset="0"/>
              </a:rPr>
              <a:t>its</a:t>
            </a:r>
            <a:r>
              <a:rPr sz="2950" spc="5" dirty="0">
                <a:solidFill>
                  <a:srgbClr val="0078AD"/>
                </a:solidFill>
                <a:latin typeface="Arial" panose="020B0604020202020204" pitchFamily="34" charset="0"/>
                <a:cs typeface="Arial" panose="020B0604020202020204" pitchFamily="34" charset="0"/>
              </a:rPr>
              <a:t> impact.</a:t>
            </a:r>
            <a:endParaRPr sz="2950" dirty="0">
              <a:latin typeface="Arial" panose="020B0604020202020204" pitchFamily="34" charset="0"/>
              <a:cs typeface="Arial" panose="020B0604020202020204" pitchFamily="34" charset="0"/>
            </a:endParaRPr>
          </a:p>
          <a:p>
            <a:pPr marL="469265" indent="-457200">
              <a:lnSpc>
                <a:spcPts val="4040"/>
              </a:lnSpc>
              <a:spcBef>
                <a:spcPts val="2725"/>
              </a:spcBef>
              <a:buFont typeface="Arial" panose="020B0604020202020204" pitchFamily="34" charset="0"/>
              <a:buChar char="•"/>
              <a:tabLst>
                <a:tab pos="351790" algn="l"/>
                <a:tab pos="352425" algn="l"/>
              </a:tabLst>
            </a:pPr>
            <a:r>
              <a:rPr sz="2950" spc="-195" dirty="0">
                <a:solidFill>
                  <a:srgbClr val="0078AD"/>
                </a:solidFill>
                <a:latin typeface="Arial" panose="020B0604020202020204" pitchFamily="34" charset="0"/>
                <a:cs typeface="Arial" panose="020B0604020202020204" pitchFamily="34" charset="0"/>
              </a:rPr>
              <a:t>To</a:t>
            </a:r>
            <a:r>
              <a:rPr sz="2950" dirty="0">
                <a:solidFill>
                  <a:srgbClr val="0078AD"/>
                </a:solidFill>
                <a:latin typeface="Arial" panose="020B0604020202020204" pitchFamily="34" charset="0"/>
                <a:cs typeface="Arial" panose="020B0604020202020204" pitchFamily="34" charset="0"/>
              </a:rPr>
              <a:t> understand</a:t>
            </a:r>
            <a:r>
              <a:rPr sz="2950" spc="5" dirty="0">
                <a:solidFill>
                  <a:srgbClr val="0078AD"/>
                </a:solidFill>
                <a:latin typeface="Arial" panose="020B0604020202020204" pitchFamily="34" charset="0"/>
                <a:cs typeface="Arial" panose="020B0604020202020204" pitchFamily="34" charset="0"/>
              </a:rPr>
              <a:t> </a:t>
            </a:r>
            <a:r>
              <a:rPr sz="2950" spc="-15" dirty="0">
                <a:solidFill>
                  <a:srgbClr val="0078AD"/>
                </a:solidFill>
                <a:latin typeface="Arial" panose="020B0604020202020204" pitchFamily="34" charset="0"/>
                <a:cs typeface="Arial" panose="020B0604020202020204" pitchFamily="34" charset="0"/>
              </a:rPr>
              <a:t>more</a:t>
            </a:r>
            <a:r>
              <a:rPr sz="2950" spc="5" dirty="0">
                <a:solidFill>
                  <a:srgbClr val="0078AD"/>
                </a:solidFill>
                <a:latin typeface="Arial" panose="020B0604020202020204" pitchFamily="34" charset="0"/>
                <a:cs typeface="Arial" panose="020B0604020202020204" pitchFamily="34" charset="0"/>
              </a:rPr>
              <a:t> about living with </a:t>
            </a:r>
            <a:r>
              <a:rPr sz="2950" spc="10" dirty="0">
                <a:solidFill>
                  <a:srgbClr val="0078AD"/>
                </a:solidFill>
                <a:latin typeface="Arial" panose="020B0604020202020204" pitchFamily="34" charset="0"/>
                <a:cs typeface="Arial" panose="020B0604020202020204" pitchFamily="34" charset="0"/>
              </a:rPr>
              <a:t>a</a:t>
            </a:r>
            <a:r>
              <a:rPr sz="2950" dirty="0">
                <a:solidFill>
                  <a:srgbClr val="0078AD"/>
                </a:solidFill>
                <a:latin typeface="Arial" panose="020B0604020202020204" pitchFamily="34" charset="0"/>
                <a:cs typeface="Arial" panose="020B0604020202020204" pitchFamily="34" charset="0"/>
              </a:rPr>
              <a:t> </a:t>
            </a:r>
            <a:r>
              <a:rPr sz="2950" spc="5" dirty="0">
                <a:solidFill>
                  <a:srgbClr val="0078AD"/>
                </a:solidFill>
                <a:latin typeface="Arial" panose="020B0604020202020204" pitchFamily="34" charset="0"/>
                <a:cs typeface="Arial" panose="020B0604020202020204" pitchFamily="34" charset="0"/>
              </a:rPr>
              <a:t>visible </a:t>
            </a:r>
            <a:r>
              <a:rPr sz="2950" spc="-25" dirty="0">
                <a:solidFill>
                  <a:srgbClr val="0078AD"/>
                </a:solidFill>
                <a:latin typeface="Arial" panose="020B0604020202020204" pitchFamily="34" charset="0"/>
                <a:cs typeface="Arial" panose="020B0604020202020204" pitchFamily="34" charset="0"/>
              </a:rPr>
              <a:t>difference</a:t>
            </a:r>
            <a:r>
              <a:rPr sz="2950" spc="5" dirty="0">
                <a:solidFill>
                  <a:srgbClr val="0078AD"/>
                </a:solidFill>
                <a:latin typeface="Arial" panose="020B0604020202020204" pitchFamily="34" charset="0"/>
                <a:cs typeface="Arial" panose="020B0604020202020204" pitchFamily="34" charset="0"/>
              </a:rPr>
              <a:t> </a:t>
            </a:r>
            <a:r>
              <a:rPr sz="2950" spc="-30" dirty="0">
                <a:solidFill>
                  <a:srgbClr val="0078AD"/>
                </a:solidFill>
                <a:latin typeface="Arial" panose="020B0604020202020204" pitchFamily="34" charset="0"/>
                <a:cs typeface="Arial" panose="020B0604020202020204" pitchFamily="34" charset="0"/>
              </a:rPr>
              <a:t>by</a:t>
            </a:r>
            <a:r>
              <a:rPr sz="2950" spc="5" dirty="0">
                <a:solidFill>
                  <a:srgbClr val="0078AD"/>
                </a:solidFill>
                <a:latin typeface="Arial" panose="020B0604020202020204" pitchFamily="34" charset="0"/>
                <a:cs typeface="Arial" panose="020B0604020202020204" pitchFamily="34" charset="0"/>
              </a:rPr>
              <a:t> </a:t>
            </a:r>
            <a:r>
              <a:rPr sz="2950" dirty="0">
                <a:solidFill>
                  <a:srgbClr val="0078AD"/>
                </a:solidFill>
                <a:latin typeface="Arial" panose="020B0604020202020204" pitchFamily="34" charset="0"/>
                <a:cs typeface="Arial" panose="020B0604020202020204" pitchFamily="34" charset="0"/>
              </a:rPr>
              <a:t>listening</a:t>
            </a:r>
            <a:br>
              <a:rPr lang="en-GB" sz="2950" dirty="0">
                <a:latin typeface="Arial" panose="020B0604020202020204" pitchFamily="34" charset="0"/>
                <a:cs typeface="Arial" panose="020B0604020202020204" pitchFamily="34" charset="0"/>
              </a:rPr>
            </a:br>
            <a:r>
              <a:rPr sz="2950" spc="-5" dirty="0">
                <a:solidFill>
                  <a:srgbClr val="0078AD"/>
                </a:solidFill>
                <a:latin typeface="Arial" panose="020B0604020202020204" pitchFamily="34" charset="0"/>
                <a:cs typeface="Arial" panose="020B0604020202020204" pitchFamily="34" charset="0"/>
              </a:rPr>
              <a:t>to</a:t>
            </a:r>
            <a:r>
              <a:rPr sz="2950" spc="5" dirty="0">
                <a:solidFill>
                  <a:srgbClr val="0078AD"/>
                </a:solidFill>
                <a:latin typeface="Arial" panose="020B0604020202020204" pitchFamily="34" charset="0"/>
                <a:cs typeface="Arial" panose="020B0604020202020204" pitchFamily="34" charset="0"/>
              </a:rPr>
              <a:t> </a:t>
            </a:r>
            <a:r>
              <a:rPr sz="2950" spc="-5" dirty="0">
                <a:solidFill>
                  <a:srgbClr val="0078AD"/>
                </a:solidFill>
                <a:latin typeface="Arial" panose="020B0604020202020204" pitchFamily="34" charset="0"/>
                <a:cs typeface="Arial" panose="020B0604020202020204" pitchFamily="34" charset="0"/>
              </a:rPr>
              <a:t>children</a:t>
            </a:r>
            <a:r>
              <a:rPr sz="2950" spc="5" dirty="0">
                <a:solidFill>
                  <a:srgbClr val="0078AD"/>
                </a:solidFill>
                <a:latin typeface="Arial" panose="020B0604020202020204" pitchFamily="34" charset="0"/>
                <a:cs typeface="Arial" panose="020B0604020202020204" pitchFamily="34" charset="0"/>
              </a:rPr>
              <a:t> </a:t>
            </a:r>
            <a:r>
              <a:rPr sz="2950" spc="10" dirty="0">
                <a:solidFill>
                  <a:srgbClr val="0078AD"/>
                </a:solidFill>
                <a:latin typeface="Arial" panose="020B0604020202020204" pitchFamily="34" charset="0"/>
                <a:cs typeface="Arial" panose="020B0604020202020204" pitchFamily="34" charset="0"/>
              </a:rPr>
              <a:t>and</a:t>
            </a:r>
            <a:r>
              <a:rPr sz="2950" spc="5" dirty="0">
                <a:solidFill>
                  <a:srgbClr val="0078AD"/>
                </a:solidFill>
                <a:latin typeface="Arial" panose="020B0604020202020204" pitchFamily="34" charset="0"/>
                <a:cs typeface="Arial" panose="020B0604020202020204" pitchFamily="34" charset="0"/>
              </a:rPr>
              <a:t> </a:t>
            </a:r>
            <a:r>
              <a:rPr sz="2950" spc="-10" dirty="0">
                <a:solidFill>
                  <a:srgbClr val="0078AD"/>
                </a:solidFill>
                <a:latin typeface="Arial" panose="020B0604020202020204" pitchFamily="34" charset="0"/>
                <a:cs typeface="Arial" panose="020B0604020202020204" pitchFamily="34" charset="0"/>
              </a:rPr>
              <a:t>young</a:t>
            </a:r>
            <a:r>
              <a:rPr sz="2950" spc="5" dirty="0">
                <a:solidFill>
                  <a:srgbClr val="0078AD"/>
                </a:solidFill>
                <a:latin typeface="Arial" panose="020B0604020202020204" pitchFamily="34" charset="0"/>
                <a:cs typeface="Arial" panose="020B0604020202020204" pitchFamily="34" charset="0"/>
              </a:rPr>
              <a:t> people</a:t>
            </a:r>
            <a:r>
              <a:rPr sz="2950" spc="10" dirty="0">
                <a:solidFill>
                  <a:srgbClr val="0078AD"/>
                </a:solidFill>
                <a:latin typeface="Arial" panose="020B0604020202020204" pitchFamily="34" charset="0"/>
                <a:cs typeface="Arial" panose="020B0604020202020204" pitchFamily="34" charset="0"/>
              </a:rPr>
              <a:t> </a:t>
            </a:r>
            <a:r>
              <a:rPr sz="2950" spc="5" dirty="0">
                <a:solidFill>
                  <a:srgbClr val="0078AD"/>
                </a:solidFill>
                <a:latin typeface="Arial" panose="020B0604020202020204" pitchFamily="34" charset="0"/>
                <a:cs typeface="Arial" panose="020B0604020202020204" pitchFamily="34" charset="0"/>
              </a:rPr>
              <a:t>with </a:t>
            </a:r>
            <a:r>
              <a:rPr sz="2950" spc="10" dirty="0">
                <a:solidFill>
                  <a:srgbClr val="0078AD"/>
                </a:solidFill>
                <a:latin typeface="Arial" panose="020B0604020202020204" pitchFamily="34" charset="0"/>
                <a:cs typeface="Arial" panose="020B0604020202020204" pitchFamily="34" charset="0"/>
              </a:rPr>
              <a:t>a</a:t>
            </a:r>
            <a:r>
              <a:rPr sz="2950" spc="5" dirty="0">
                <a:solidFill>
                  <a:srgbClr val="0078AD"/>
                </a:solidFill>
                <a:latin typeface="Arial" panose="020B0604020202020204" pitchFamily="34" charset="0"/>
                <a:cs typeface="Arial" panose="020B0604020202020204" pitchFamily="34" charset="0"/>
              </a:rPr>
              <a:t> visible </a:t>
            </a:r>
            <a:r>
              <a:rPr sz="2950" spc="-25" dirty="0">
                <a:solidFill>
                  <a:srgbClr val="0078AD"/>
                </a:solidFill>
                <a:latin typeface="Arial" panose="020B0604020202020204" pitchFamily="34" charset="0"/>
                <a:cs typeface="Arial" panose="020B0604020202020204" pitchFamily="34" charset="0"/>
              </a:rPr>
              <a:t>difference</a:t>
            </a:r>
            <a:r>
              <a:rPr sz="2950" spc="5" dirty="0">
                <a:solidFill>
                  <a:srgbClr val="0078AD"/>
                </a:solidFill>
                <a:latin typeface="Arial" panose="020B0604020202020204" pitchFamily="34" charset="0"/>
                <a:cs typeface="Arial" panose="020B0604020202020204" pitchFamily="34" charset="0"/>
              </a:rPr>
              <a:t> </a:t>
            </a:r>
            <a:r>
              <a:rPr sz="2950" spc="10" dirty="0">
                <a:solidFill>
                  <a:srgbClr val="0078AD"/>
                </a:solidFill>
                <a:latin typeface="Arial" panose="020B0604020202020204" pitchFamily="34" charset="0"/>
                <a:cs typeface="Arial" panose="020B0604020202020204" pitchFamily="34" charset="0"/>
              </a:rPr>
              <a:t>and </a:t>
            </a:r>
            <a:r>
              <a:rPr sz="2950" spc="5" dirty="0">
                <a:solidFill>
                  <a:srgbClr val="0078AD"/>
                </a:solidFill>
                <a:latin typeface="Arial" panose="020B0604020202020204" pitchFamily="34" charset="0"/>
                <a:cs typeface="Arial" panose="020B0604020202020204" pitchFamily="34" charset="0"/>
              </a:rPr>
              <a:t>their </a:t>
            </a:r>
            <a:r>
              <a:rPr sz="2950" spc="-15" dirty="0">
                <a:solidFill>
                  <a:srgbClr val="0078AD"/>
                </a:solidFill>
                <a:latin typeface="Arial" panose="020B0604020202020204" pitchFamily="34" charset="0"/>
                <a:cs typeface="Arial" panose="020B0604020202020204" pitchFamily="34" charset="0"/>
              </a:rPr>
              <a:t>parents.</a:t>
            </a:r>
            <a:endParaRPr sz="2950" dirty="0">
              <a:latin typeface="Arial" panose="020B0604020202020204" pitchFamily="34" charset="0"/>
              <a:cs typeface="Arial" panose="020B0604020202020204" pitchFamily="34" charset="0"/>
            </a:endParaRPr>
          </a:p>
          <a:p>
            <a:pPr marL="469265" marR="2081530" indent="-457200">
              <a:lnSpc>
                <a:spcPts val="4040"/>
              </a:lnSpc>
              <a:spcBef>
                <a:spcPts val="2310"/>
              </a:spcBef>
              <a:buClr>
                <a:srgbClr val="0078AD"/>
              </a:buClr>
              <a:buFont typeface="Arial" panose="020B0604020202020204" pitchFamily="34" charset="0"/>
              <a:buChar char="•"/>
              <a:tabLst>
                <a:tab pos="389255" algn="l"/>
                <a:tab pos="389890" algn="l"/>
              </a:tabLst>
            </a:pPr>
            <a:r>
              <a:rPr sz="2950" spc="-195" dirty="0">
                <a:solidFill>
                  <a:srgbClr val="0078AD"/>
                </a:solidFill>
                <a:latin typeface="Arial" panose="020B0604020202020204" pitchFamily="34" charset="0"/>
                <a:cs typeface="Arial" panose="020B0604020202020204" pitchFamily="34" charset="0"/>
              </a:rPr>
              <a:t>To</a:t>
            </a:r>
            <a:r>
              <a:rPr sz="2950" spc="5" dirty="0">
                <a:solidFill>
                  <a:srgbClr val="0078AD"/>
                </a:solidFill>
                <a:latin typeface="Arial" panose="020B0604020202020204" pitchFamily="34" charset="0"/>
                <a:cs typeface="Arial" panose="020B0604020202020204" pitchFamily="34" charset="0"/>
              </a:rPr>
              <a:t> </a:t>
            </a:r>
            <a:r>
              <a:rPr sz="2950" spc="-5" dirty="0">
                <a:solidFill>
                  <a:srgbClr val="0078AD"/>
                </a:solidFill>
                <a:latin typeface="Arial" panose="020B0604020202020204" pitchFamily="34" charset="0"/>
                <a:cs typeface="Arial" panose="020B0604020202020204" pitchFamily="34" charset="0"/>
              </a:rPr>
              <a:t>listen</a:t>
            </a:r>
            <a:r>
              <a:rPr sz="2950" spc="5" dirty="0">
                <a:solidFill>
                  <a:srgbClr val="0078AD"/>
                </a:solidFill>
                <a:latin typeface="Arial" panose="020B0604020202020204" pitchFamily="34" charset="0"/>
                <a:cs typeface="Arial" panose="020B0604020202020204" pitchFamily="34" charset="0"/>
              </a:rPr>
              <a:t> </a:t>
            </a:r>
            <a:r>
              <a:rPr sz="2950" spc="-5" dirty="0">
                <a:solidFill>
                  <a:srgbClr val="0078AD"/>
                </a:solidFill>
                <a:latin typeface="Arial" panose="020B0604020202020204" pitchFamily="34" charset="0"/>
                <a:cs typeface="Arial" panose="020B0604020202020204" pitchFamily="34" charset="0"/>
              </a:rPr>
              <a:t>to</a:t>
            </a:r>
            <a:r>
              <a:rPr sz="2950" spc="5" dirty="0">
                <a:solidFill>
                  <a:srgbClr val="0078AD"/>
                </a:solidFill>
                <a:latin typeface="Arial" panose="020B0604020202020204" pitchFamily="34" charset="0"/>
                <a:cs typeface="Arial" panose="020B0604020202020204" pitchFamily="34" charset="0"/>
              </a:rPr>
              <a:t> </a:t>
            </a:r>
            <a:r>
              <a:rPr sz="2950" spc="-5" dirty="0">
                <a:solidFill>
                  <a:srgbClr val="0078AD"/>
                </a:solidFill>
                <a:latin typeface="Arial" panose="020B0604020202020204" pitchFamily="34" charset="0"/>
                <a:cs typeface="Arial" panose="020B0604020202020204" pitchFamily="34" charset="0"/>
              </a:rPr>
              <a:t>children</a:t>
            </a:r>
            <a:r>
              <a:rPr sz="2950" spc="5" dirty="0">
                <a:solidFill>
                  <a:srgbClr val="0078AD"/>
                </a:solidFill>
                <a:latin typeface="Arial" panose="020B0604020202020204" pitchFamily="34" charset="0"/>
                <a:cs typeface="Arial" panose="020B0604020202020204" pitchFamily="34" charset="0"/>
              </a:rPr>
              <a:t> </a:t>
            </a:r>
            <a:r>
              <a:rPr sz="2950" spc="10" dirty="0">
                <a:solidFill>
                  <a:srgbClr val="0078AD"/>
                </a:solidFill>
                <a:latin typeface="Arial" panose="020B0604020202020204" pitchFamily="34" charset="0"/>
                <a:cs typeface="Arial" panose="020B0604020202020204" pitchFamily="34" charset="0"/>
              </a:rPr>
              <a:t>and</a:t>
            </a:r>
            <a:r>
              <a:rPr sz="2950" spc="5" dirty="0">
                <a:solidFill>
                  <a:srgbClr val="0078AD"/>
                </a:solidFill>
                <a:latin typeface="Arial" panose="020B0604020202020204" pitchFamily="34" charset="0"/>
                <a:cs typeface="Arial" panose="020B0604020202020204" pitchFamily="34" charset="0"/>
              </a:rPr>
              <a:t> </a:t>
            </a:r>
            <a:r>
              <a:rPr sz="2950" spc="-10" dirty="0">
                <a:solidFill>
                  <a:srgbClr val="0078AD"/>
                </a:solidFill>
                <a:latin typeface="Arial" panose="020B0604020202020204" pitchFamily="34" charset="0"/>
                <a:cs typeface="Arial" panose="020B0604020202020204" pitchFamily="34" charset="0"/>
              </a:rPr>
              <a:t>young</a:t>
            </a:r>
            <a:r>
              <a:rPr sz="2950" spc="5" dirty="0">
                <a:solidFill>
                  <a:srgbClr val="0078AD"/>
                </a:solidFill>
                <a:latin typeface="Arial" panose="020B0604020202020204" pitchFamily="34" charset="0"/>
                <a:cs typeface="Arial" panose="020B0604020202020204" pitchFamily="34" charset="0"/>
              </a:rPr>
              <a:t> people </a:t>
            </a:r>
            <a:r>
              <a:rPr sz="2950" spc="10" dirty="0">
                <a:solidFill>
                  <a:srgbClr val="0078AD"/>
                </a:solidFill>
                <a:latin typeface="Arial" panose="020B0604020202020204" pitchFamily="34" charset="0"/>
                <a:cs typeface="Arial" panose="020B0604020202020204" pitchFamily="34" charset="0"/>
              </a:rPr>
              <a:t>and</a:t>
            </a:r>
            <a:r>
              <a:rPr sz="2950" spc="5" dirty="0">
                <a:solidFill>
                  <a:srgbClr val="0078AD"/>
                </a:solidFill>
                <a:latin typeface="Arial" panose="020B0604020202020204" pitchFamily="34" charset="0"/>
                <a:cs typeface="Arial" panose="020B0604020202020204" pitchFamily="34" charset="0"/>
              </a:rPr>
              <a:t> </a:t>
            </a:r>
            <a:r>
              <a:rPr sz="2950" dirty="0">
                <a:solidFill>
                  <a:srgbClr val="0078AD"/>
                </a:solidFill>
                <a:latin typeface="Arial" panose="020B0604020202020204" pitchFamily="34" charset="0"/>
                <a:cs typeface="Arial" panose="020B0604020202020204" pitchFamily="34" charset="0"/>
              </a:rPr>
              <a:t>schools</a:t>
            </a:r>
            <a:r>
              <a:rPr sz="2950" spc="5" dirty="0">
                <a:solidFill>
                  <a:srgbClr val="0078AD"/>
                </a:solidFill>
                <a:latin typeface="Arial" panose="020B0604020202020204" pitchFamily="34" charset="0"/>
                <a:cs typeface="Arial" panose="020B0604020202020204" pitchFamily="34" charset="0"/>
              </a:rPr>
              <a:t> </a:t>
            </a:r>
            <a:r>
              <a:rPr sz="2950" spc="-5" dirty="0">
                <a:solidFill>
                  <a:srgbClr val="0078AD"/>
                </a:solidFill>
                <a:latin typeface="Arial" panose="020B0604020202020204" pitchFamily="34" charset="0"/>
                <a:cs typeface="Arial" panose="020B0604020202020204" pitchFamily="34" charset="0"/>
              </a:rPr>
              <a:t>to</a:t>
            </a:r>
            <a:r>
              <a:rPr sz="2950" spc="5" dirty="0">
                <a:solidFill>
                  <a:srgbClr val="0078AD"/>
                </a:solidFill>
                <a:latin typeface="Arial" panose="020B0604020202020204" pitchFamily="34" charset="0"/>
                <a:cs typeface="Arial" panose="020B0604020202020204" pitchFamily="34" charset="0"/>
              </a:rPr>
              <a:t> begin </a:t>
            </a:r>
            <a:r>
              <a:rPr sz="2950" spc="-675" dirty="0">
                <a:solidFill>
                  <a:srgbClr val="0078AD"/>
                </a:solidFill>
                <a:latin typeface="Arial" panose="020B0604020202020204" pitchFamily="34" charset="0"/>
                <a:cs typeface="Arial" panose="020B0604020202020204" pitchFamily="34" charset="0"/>
              </a:rPr>
              <a:t> </a:t>
            </a:r>
            <a:r>
              <a:rPr sz="2950" spc="-5" dirty="0">
                <a:solidFill>
                  <a:srgbClr val="0078AD"/>
                </a:solidFill>
                <a:latin typeface="Arial" panose="020B0604020202020204" pitchFamily="34" charset="0"/>
                <a:cs typeface="Arial" panose="020B0604020202020204" pitchFamily="34" charset="0"/>
              </a:rPr>
              <a:t>to</a:t>
            </a:r>
            <a:r>
              <a:rPr sz="2950" dirty="0">
                <a:solidFill>
                  <a:srgbClr val="0078AD"/>
                </a:solidFill>
                <a:latin typeface="Arial" panose="020B0604020202020204" pitchFamily="34" charset="0"/>
                <a:cs typeface="Arial" panose="020B0604020202020204" pitchFamily="34" charset="0"/>
              </a:rPr>
              <a:t> </a:t>
            </a:r>
            <a:r>
              <a:rPr sz="2950" spc="-15" dirty="0">
                <a:solidFill>
                  <a:srgbClr val="0078AD"/>
                </a:solidFill>
                <a:latin typeface="Arial" panose="020B0604020202020204" pitchFamily="34" charset="0"/>
                <a:cs typeface="Arial" panose="020B0604020202020204" pitchFamily="34" charset="0"/>
              </a:rPr>
              <a:t>reflect</a:t>
            </a:r>
            <a:r>
              <a:rPr sz="2950" dirty="0">
                <a:solidFill>
                  <a:srgbClr val="0078AD"/>
                </a:solidFill>
                <a:latin typeface="Arial" panose="020B0604020202020204" pitchFamily="34" charset="0"/>
                <a:cs typeface="Arial" panose="020B0604020202020204" pitchFamily="34" charset="0"/>
              </a:rPr>
              <a:t> </a:t>
            </a:r>
            <a:r>
              <a:rPr sz="2950" spc="10" dirty="0">
                <a:solidFill>
                  <a:srgbClr val="0078AD"/>
                </a:solidFill>
                <a:latin typeface="Arial" panose="020B0604020202020204" pitchFamily="34" charset="0"/>
                <a:cs typeface="Arial" panose="020B0604020202020204" pitchFamily="34" charset="0"/>
              </a:rPr>
              <a:t>on</a:t>
            </a:r>
            <a:r>
              <a:rPr sz="2950" dirty="0">
                <a:solidFill>
                  <a:srgbClr val="0078AD"/>
                </a:solidFill>
                <a:latin typeface="Arial" panose="020B0604020202020204" pitchFamily="34" charset="0"/>
                <a:cs typeface="Arial" panose="020B0604020202020204" pitchFamily="34" charset="0"/>
              </a:rPr>
              <a:t> </a:t>
            </a:r>
            <a:r>
              <a:rPr sz="2950" spc="-25" dirty="0">
                <a:solidFill>
                  <a:srgbClr val="0078AD"/>
                </a:solidFill>
                <a:latin typeface="Arial" panose="020B0604020202020204" pitchFamily="34" charset="0"/>
                <a:cs typeface="Arial" panose="020B0604020202020204" pitchFamily="34" charset="0"/>
              </a:rPr>
              <a:t>effective</a:t>
            </a:r>
            <a:r>
              <a:rPr sz="2950" dirty="0">
                <a:solidFill>
                  <a:srgbClr val="0078AD"/>
                </a:solidFill>
                <a:latin typeface="Arial" panose="020B0604020202020204" pitchFamily="34" charset="0"/>
                <a:cs typeface="Arial" panose="020B0604020202020204" pitchFamily="34" charset="0"/>
              </a:rPr>
              <a:t> </a:t>
            </a:r>
            <a:r>
              <a:rPr sz="2950" spc="-10" dirty="0">
                <a:solidFill>
                  <a:srgbClr val="0078AD"/>
                </a:solidFill>
                <a:latin typeface="Arial" panose="020B0604020202020204" pitchFamily="34" charset="0"/>
                <a:cs typeface="Arial" panose="020B0604020202020204" pitchFamily="34" charset="0"/>
              </a:rPr>
              <a:t>practices.</a:t>
            </a:r>
            <a:endParaRPr sz="2950" dirty="0">
              <a:latin typeface="Arial" panose="020B0604020202020204" pitchFamily="34" charset="0"/>
              <a:cs typeface="Arial" panose="020B0604020202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3659089" y="2933771"/>
            <a:ext cx="9567545" cy="754380"/>
          </a:xfrm>
          <a:prstGeom prst="rect">
            <a:avLst/>
          </a:prstGeom>
        </p:spPr>
        <p:txBody>
          <a:bodyPr vert="horz" wrap="square" lIns="0" tIns="16510" rIns="0" bIns="0" rtlCol="0">
            <a:spAutoFit/>
          </a:bodyPr>
          <a:lstStyle/>
          <a:p>
            <a:pPr marL="12700">
              <a:lnSpc>
                <a:spcPct val="100000"/>
              </a:lnSpc>
              <a:spcBef>
                <a:spcPts val="130"/>
              </a:spcBef>
            </a:pPr>
            <a:r>
              <a:rPr spc="10" dirty="0">
                <a:latin typeface="Arial" panose="020B0604020202020204" pitchFamily="34" charset="0"/>
                <a:cs typeface="Arial" panose="020B0604020202020204" pitchFamily="34" charset="0"/>
              </a:rPr>
              <a:t>Unconscious</a:t>
            </a:r>
            <a:r>
              <a:rPr dirty="0">
                <a:latin typeface="Arial" panose="020B0604020202020204" pitchFamily="34" charset="0"/>
                <a:cs typeface="Arial" panose="020B0604020202020204" pitchFamily="34" charset="0"/>
              </a:rPr>
              <a:t> </a:t>
            </a:r>
            <a:r>
              <a:rPr spc="-35" dirty="0">
                <a:latin typeface="Arial" panose="020B0604020202020204" pitchFamily="34" charset="0"/>
                <a:cs typeface="Arial" panose="020B0604020202020204" pitchFamily="34" charset="0"/>
              </a:rPr>
              <a:t>(or</a:t>
            </a:r>
            <a:r>
              <a:rPr spc="5" dirty="0">
                <a:latin typeface="Arial" panose="020B0604020202020204" pitchFamily="34" charset="0"/>
                <a:cs typeface="Arial" panose="020B0604020202020204" pitchFamily="34" charset="0"/>
              </a:rPr>
              <a:t> </a:t>
            </a:r>
            <a:r>
              <a:rPr spc="10" dirty="0">
                <a:latin typeface="Arial" panose="020B0604020202020204" pitchFamily="34" charset="0"/>
                <a:cs typeface="Arial" panose="020B0604020202020204" pitchFamily="34" charset="0"/>
              </a:rPr>
              <a:t>implicit)</a:t>
            </a:r>
            <a:r>
              <a:rPr spc="5" dirty="0">
                <a:latin typeface="Arial" panose="020B0604020202020204" pitchFamily="34" charset="0"/>
                <a:cs typeface="Arial" panose="020B0604020202020204" pitchFamily="34" charset="0"/>
              </a:rPr>
              <a:t> </a:t>
            </a:r>
            <a:r>
              <a:rPr dirty="0">
                <a:latin typeface="Arial" panose="020B0604020202020204" pitchFamily="34" charset="0"/>
                <a:cs typeface="Arial" panose="020B0604020202020204" pitchFamily="34" charset="0"/>
              </a:rPr>
              <a:t>biases</a:t>
            </a:r>
          </a:p>
        </p:txBody>
      </p:sp>
      <p:sp>
        <p:nvSpPr>
          <p:cNvPr id="3" name="object 3"/>
          <p:cNvSpPr txBox="1"/>
          <p:nvPr/>
        </p:nvSpPr>
        <p:spPr>
          <a:xfrm>
            <a:off x="3659089" y="3880339"/>
            <a:ext cx="12787630" cy="2538730"/>
          </a:xfrm>
          <a:prstGeom prst="rect">
            <a:avLst/>
          </a:prstGeom>
        </p:spPr>
        <p:txBody>
          <a:bodyPr vert="horz" wrap="square" lIns="0" tIns="12065" rIns="0" bIns="0" rtlCol="0">
            <a:spAutoFit/>
          </a:bodyPr>
          <a:lstStyle/>
          <a:p>
            <a:pPr marL="12700" marR="5080">
              <a:lnSpc>
                <a:spcPts val="4040"/>
              </a:lnSpc>
              <a:spcBef>
                <a:spcPts val="95"/>
              </a:spcBef>
            </a:pPr>
            <a:r>
              <a:rPr sz="2950" spc="-5" dirty="0">
                <a:solidFill>
                  <a:srgbClr val="0078AD"/>
                </a:solidFill>
                <a:latin typeface="Arial" panose="020B0604020202020204" pitchFamily="34" charset="0"/>
                <a:cs typeface="Arial" panose="020B0604020202020204" pitchFamily="34" charset="0"/>
              </a:rPr>
              <a:t>Unlike</a:t>
            </a:r>
            <a:r>
              <a:rPr sz="2950" dirty="0">
                <a:solidFill>
                  <a:srgbClr val="0078AD"/>
                </a:solidFill>
                <a:latin typeface="Arial" panose="020B0604020202020204" pitchFamily="34" charset="0"/>
                <a:cs typeface="Arial" panose="020B0604020202020204" pitchFamily="34" charset="0"/>
              </a:rPr>
              <a:t> conscious</a:t>
            </a:r>
            <a:r>
              <a:rPr sz="2950" spc="5" dirty="0">
                <a:solidFill>
                  <a:srgbClr val="0078AD"/>
                </a:solidFill>
                <a:latin typeface="Arial" panose="020B0604020202020204" pitchFamily="34" charset="0"/>
                <a:cs typeface="Arial" panose="020B0604020202020204" pitchFamily="34" charset="0"/>
              </a:rPr>
              <a:t> </a:t>
            </a:r>
            <a:r>
              <a:rPr sz="2950" spc="-5" dirty="0">
                <a:solidFill>
                  <a:srgbClr val="0078AD"/>
                </a:solidFill>
                <a:latin typeface="Arial" panose="020B0604020202020204" pitchFamily="34" charset="0"/>
                <a:cs typeface="Arial" panose="020B0604020202020204" pitchFamily="34" charset="0"/>
              </a:rPr>
              <a:t>biases,</a:t>
            </a:r>
            <a:r>
              <a:rPr sz="2950" spc="-80" dirty="0">
                <a:solidFill>
                  <a:srgbClr val="0078AD"/>
                </a:solidFill>
                <a:latin typeface="Arial" panose="020B0604020202020204" pitchFamily="34" charset="0"/>
                <a:cs typeface="Arial" panose="020B0604020202020204" pitchFamily="34" charset="0"/>
              </a:rPr>
              <a:t> </a:t>
            </a:r>
            <a:r>
              <a:rPr sz="2950" dirty="0">
                <a:solidFill>
                  <a:srgbClr val="0078AD"/>
                </a:solidFill>
                <a:latin typeface="Arial" panose="020B0604020202020204" pitchFamily="34" charset="0"/>
                <a:cs typeface="Arial" panose="020B0604020202020204" pitchFamily="34" charset="0"/>
              </a:rPr>
              <a:t>unconscious</a:t>
            </a:r>
            <a:r>
              <a:rPr sz="2950" spc="5" dirty="0">
                <a:solidFill>
                  <a:srgbClr val="0078AD"/>
                </a:solidFill>
                <a:latin typeface="Arial" panose="020B0604020202020204" pitchFamily="34" charset="0"/>
                <a:cs typeface="Arial" panose="020B0604020202020204" pitchFamily="34" charset="0"/>
              </a:rPr>
              <a:t> </a:t>
            </a:r>
            <a:r>
              <a:rPr sz="2950" spc="-25" dirty="0">
                <a:solidFill>
                  <a:srgbClr val="0078AD"/>
                </a:solidFill>
                <a:latin typeface="Arial" panose="020B0604020202020204" pitchFamily="34" charset="0"/>
                <a:cs typeface="Arial" panose="020B0604020202020204" pitchFamily="34" charset="0"/>
              </a:rPr>
              <a:t>(or</a:t>
            </a:r>
            <a:r>
              <a:rPr sz="2950" spc="5" dirty="0">
                <a:solidFill>
                  <a:srgbClr val="0078AD"/>
                </a:solidFill>
                <a:latin typeface="Arial" panose="020B0604020202020204" pitchFamily="34" charset="0"/>
                <a:cs typeface="Arial" panose="020B0604020202020204" pitchFamily="34" charset="0"/>
              </a:rPr>
              <a:t> implicit) </a:t>
            </a:r>
            <a:r>
              <a:rPr sz="2950" spc="-5" dirty="0">
                <a:solidFill>
                  <a:srgbClr val="0078AD"/>
                </a:solidFill>
                <a:latin typeface="Arial" panose="020B0604020202020204" pitchFamily="34" charset="0"/>
                <a:cs typeface="Arial" panose="020B0604020202020204" pitchFamily="34" charset="0"/>
              </a:rPr>
              <a:t>biases</a:t>
            </a:r>
            <a:r>
              <a:rPr sz="2950" spc="5" dirty="0">
                <a:solidFill>
                  <a:srgbClr val="0078AD"/>
                </a:solidFill>
                <a:latin typeface="Arial" panose="020B0604020202020204" pitchFamily="34" charset="0"/>
                <a:cs typeface="Arial" panose="020B0604020202020204" pitchFamily="34" charset="0"/>
              </a:rPr>
              <a:t> </a:t>
            </a:r>
            <a:r>
              <a:rPr sz="2950" spc="-20" dirty="0">
                <a:solidFill>
                  <a:srgbClr val="0078AD"/>
                </a:solidFill>
                <a:latin typeface="Arial" panose="020B0604020202020204" pitchFamily="34" charset="0"/>
                <a:cs typeface="Arial" panose="020B0604020202020204" pitchFamily="34" charset="0"/>
              </a:rPr>
              <a:t>are</a:t>
            </a:r>
            <a:r>
              <a:rPr sz="2950" spc="5" dirty="0">
                <a:solidFill>
                  <a:srgbClr val="0078AD"/>
                </a:solidFill>
                <a:latin typeface="Arial" panose="020B0604020202020204" pitchFamily="34" charset="0"/>
                <a:cs typeface="Arial" panose="020B0604020202020204" pitchFamily="34" charset="0"/>
              </a:rPr>
              <a:t> the </a:t>
            </a:r>
            <a:r>
              <a:rPr sz="2950" spc="-5" dirty="0">
                <a:solidFill>
                  <a:srgbClr val="0078AD"/>
                </a:solidFill>
                <a:latin typeface="Arial" panose="020B0604020202020204" pitchFamily="34" charset="0"/>
                <a:cs typeface="Arial" panose="020B0604020202020204" pitchFamily="34" charset="0"/>
              </a:rPr>
              <a:t>views </a:t>
            </a:r>
            <a:br>
              <a:rPr lang="en-GB" sz="2950" spc="-5" dirty="0">
                <a:solidFill>
                  <a:srgbClr val="0078AD"/>
                </a:solidFill>
                <a:latin typeface="Arial" panose="020B0604020202020204" pitchFamily="34" charset="0"/>
                <a:cs typeface="Arial" panose="020B0604020202020204" pitchFamily="34" charset="0"/>
              </a:rPr>
            </a:br>
            <a:r>
              <a:rPr sz="2950" spc="10" dirty="0">
                <a:solidFill>
                  <a:srgbClr val="0078AD"/>
                </a:solidFill>
                <a:latin typeface="Arial" panose="020B0604020202020204" pitchFamily="34" charset="0"/>
                <a:cs typeface="Arial" panose="020B0604020202020204" pitchFamily="34" charset="0"/>
              </a:rPr>
              <a:t>and</a:t>
            </a:r>
            <a:r>
              <a:rPr sz="2950" dirty="0">
                <a:solidFill>
                  <a:srgbClr val="0078AD"/>
                </a:solidFill>
                <a:latin typeface="Arial" panose="020B0604020202020204" pitchFamily="34" charset="0"/>
                <a:cs typeface="Arial" panose="020B0604020202020204" pitchFamily="34" charset="0"/>
              </a:rPr>
              <a:t> </a:t>
            </a:r>
            <a:r>
              <a:rPr sz="2950" spc="5" dirty="0">
                <a:solidFill>
                  <a:srgbClr val="0078AD"/>
                </a:solidFill>
                <a:latin typeface="Arial" panose="020B0604020202020204" pitchFamily="34" charset="0"/>
                <a:cs typeface="Arial" panose="020B0604020202020204" pitchFamily="34" charset="0"/>
              </a:rPr>
              <a:t>opinions that </a:t>
            </a:r>
            <a:r>
              <a:rPr sz="2950" spc="-15" dirty="0">
                <a:solidFill>
                  <a:srgbClr val="0078AD"/>
                </a:solidFill>
                <a:latin typeface="Arial" panose="020B0604020202020204" pitchFamily="34" charset="0"/>
                <a:cs typeface="Arial" panose="020B0604020202020204" pitchFamily="34" charset="0"/>
              </a:rPr>
              <a:t>we</a:t>
            </a:r>
            <a:r>
              <a:rPr sz="2950" spc="5" dirty="0">
                <a:solidFill>
                  <a:srgbClr val="0078AD"/>
                </a:solidFill>
                <a:latin typeface="Arial" panose="020B0604020202020204" pitchFamily="34" charset="0"/>
                <a:cs typeface="Arial" panose="020B0604020202020204" pitchFamily="34" charset="0"/>
              </a:rPr>
              <a:t> </a:t>
            </a:r>
            <a:r>
              <a:rPr sz="2950" spc="-20" dirty="0">
                <a:solidFill>
                  <a:srgbClr val="0078AD"/>
                </a:solidFill>
                <a:latin typeface="Arial" panose="020B0604020202020204" pitchFamily="34" charset="0"/>
                <a:cs typeface="Arial" panose="020B0604020202020204" pitchFamily="34" charset="0"/>
              </a:rPr>
              <a:t>are</a:t>
            </a:r>
            <a:r>
              <a:rPr sz="2950" spc="5" dirty="0">
                <a:solidFill>
                  <a:srgbClr val="0078AD"/>
                </a:solidFill>
                <a:latin typeface="Arial" panose="020B0604020202020204" pitchFamily="34" charset="0"/>
                <a:cs typeface="Arial" panose="020B0604020202020204" pitchFamily="34" charset="0"/>
              </a:rPr>
              <a:t> </a:t>
            </a:r>
            <a:r>
              <a:rPr sz="2950" spc="-15" dirty="0">
                <a:solidFill>
                  <a:srgbClr val="0078AD"/>
                </a:solidFill>
                <a:latin typeface="Arial" panose="020B0604020202020204" pitchFamily="34" charset="0"/>
                <a:cs typeface="Arial" panose="020B0604020202020204" pitchFamily="34" charset="0"/>
              </a:rPr>
              <a:t>unaware</a:t>
            </a:r>
            <a:r>
              <a:rPr sz="2950" dirty="0">
                <a:solidFill>
                  <a:srgbClr val="0078AD"/>
                </a:solidFill>
                <a:latin typeface="Arial" panose="020B0604020202020204" pitchFamily="34" charset="0"/>
                <a:cs typeface="Arial" panose="020B0604020202020204" pitchFamily="34" charset="0"/>
              </a:rPr>
              <a:t> </a:t>
            </a:r>
            <a:r>
              <a:rPr sz="2950" spc="-20" dirty="0">
                <a:solidFill>
                  <a:srgbClr val="0078AD"/>
                </a:solidFill>
                <a:latin typeface="Arial" panose="020B0604020202020204" pitchFamily="34" charset="0"/>
                <a:cs typeface="Arial" panose="020B0604020202020204" pitchFamily="34" charset="0"/>
              </a:rPr>
              <a:t>of;</a:t>
            </a:r>
            <a:r>
              <a:rPr sz="2950" spc="5" dirty="0">
                <a:solidFill>
                  <a:srgbClr val="0078AD"/>
                </a:solidFill>
                <a:latin typeface="Arial" panose="020B0604020202020204" pitchFamily="34" charset="0"/>
                <a:cs typeface="Arial" panose="020B0604020202020204" pitchFamily="34" charset="0"/>
              </a:rPr>
              <a:t> </a:t>
            </a:r>
            <a:r>
              <a:rPr sz="2950" spc="-5" dirty="0">
                <a:solidFill>
                  <a:srgbClr val="0078AD"/>
                </a:solidFill>
                <a:latin typeface="Arial" panose="020B0604020202020204" pitchFamily="34" charset="0"/>
                <a:cs typeface="Arial" panose="020B0604020202020204" pitchFamily="34" charset="0"/>
              </a:rPr>
              <a:t>they</a:t>
            </a:r>
            <a:r>
              <a:rPr sz="2950" spc="5" dirty="0">
                <a:solidFill>
                  <a:srgbClr val="0078AD"/>
                </a:solidFill>
                <a:latin typeface="Arial" panose="020B0604020202020204" pitchFamily="34" charset="0"/>
                <a:cs typeface="Arial" panose="020B0604020202020204" pitchFamily="34" charset="0"/>
              </a:rPr>
              <a:t> </a:t>
            </a:r>
            <a:r>
              <a:rPr sz="2950" spc="-20" dirty="0">
                <a:solidFill>
                  <a:srgbClr val="0078AD"/>
                </a:solidFill>
                <a:latin typeface="Arial" panose="020B0604020202020204" pitchFamily="34" charset="0"/>
                <a:cs typeface="Arial" panose="020B0604020202020204" pitchFamily="34" charset="0"/>
              </a:rPr>
              <a:t>are</a:t>
            </a:r>
            <a:r>
              <a:rPr sz="2950" spc="5" dirty="0">
                <a:solidFill>
                  <a:srgbClr val="0078AD"/>
                </a:solidFill>
                <a:latin typeface="Arial" panose="020B0604020202020204" pitchFamily="34" charset="0"/>
                <a:cs typeface="Arial" panose="020B0604020202020204" pitchFamily="34" charset="0"/>
              </a:rPr>
              <a:t> </a:t>
            </a:r>
            <a:r>
              <a:rPr sz="2950" dirty="0">
                <a:solidFill>
                  <a:srgbClr val="0078AD"/>
                </a:solidFill>
                <a:latin typeface="Arial" panose="020B0604020202020204" pitchFamily="34" charset="0"/>
                <a:cs typeface="Arial" panose="020B0604020202020204" pitchFamily="34" charset="0"/>
              </a:rPr>
              <a:t>automatically</a:t>
            </a:r>
            <a:r>
              <a:rPr sz="2950" spc="5" dirty="0">
                <a:solidFill>
                  <a:srgbClr val="0078AD"/>
                </a:solidFill>
                <a:latin typeface="Arial" panose="020B0604020202020204" pitchFamily="34" charset="0"/>
                <a:cs typeface="Arial" panose="020B0604020202020204" pitchFamily="34" charset="0"/>
              </a:rPr>
              <a:t> </a:t>
            </a:r>
            <a:r>
              <a:rPr sz="2950" spc="-5" dirty="0">
                <a:solidFill>
                  <a:srgbClr val="0078AD"/>
                </a:solidFill>
                <a:latin typeface="Arial" panose="020B0604020202020204" pitchFamily="34" charset="0"/>
                <a:cs typeface="Arial" panose="020B0604020202020204" pitchFamily="34" charset="0"/>
              </a:rPr>
              <a:t>activated</a:t>
            </a:r>
            <a:r>
              <a:rPr sz="2950" spc="5" dirty="0">
                <a:solidFill>
                  <a:srgbClr val="0078AD"/>
                </a:solidFill>
                <a:latin typeface="Arial" panose="020B0604020202020204" pitchFamily="34" charset="0"/>
                <a:cs typeface="Arial" panose="020B0604020202020204" pitchFamily="34" charset="0"/>
              </a:rPr>
              <a:t> </a:t>
            </a:r>
            <a:r>
              <a:rPr sz="2950" spc="10" dirty="0">
                <a:solidFill>
                  <a:srgbClr val="0078AD"/>
                </a:solidFill>
                <a:latin typeface="Arial" panose="020B0604020202020204" pitchFamily="34" charset="0"/>
                <a:cs typeface="Arial" panose="020B0604020202020204" pitchFamily="34" charset="0"/>
              </a:rPr>
              <a:t>and </a:t>
            </a:r>
            <a:r>
              <a:rPr sz="2950" spc="-680" dirty="0">
                <a:solidFill>
                  <a:srgbClr val="0078AD"/>
                </a:solidFill>
                <a:latin typeface="Arial" panose="020B0604020202020204" pitchFamily="34" charset="0"/>
                <a:cs typeface="Arial" panose="020B0604020202020204" pitchFamily="34" charset="0"/>
              </a:rPr>
              <a:t> </a:t>
            </a:r>
            <a:r>
              <a:rPr sz="2950" dirty="0">
                <a:solidFill>
                  <a:srgbClr val="0078AD"/>
                </a:solidFill>
                <a:latin typeface="Arial" panose="020B0604020202020204" pitchFamily="34" charset="0"/>
                <a:cs typeface="Arial" panose="020B0604020202020204" pitchFamily="34" charset="0"/>
              </a:rPr>
              <a:t>frequently </a:t>
            </a:r>
            <a:r>
              <a:rPr sz="2950" spc="-5" dirty="0">
                <a:solidFill>
                  <a:srgbClr val="0078AD"/>
                </a:solidFill>
                <a:latin typeface="Arial" panose="020B0604020202020204" pitchFamily="34" charset="0"/>
                <a:cs typeface="Arial" panose="020B0604020202020204" pitchFamily="34" charset="0"/>
              </a:rPr>
              <a:t>operate</a:t>
            </a:r>
            <a:r>
              <a:rPr sz="2950" dirty="0">
                <a:solidFill>
                  <a:srgbClr val="0078AD"/>
                </a:solidFill>
                <a:latin typeface="Arial" panose="020B0604020202020204" pitchFamily="34" charset="0"/>
                <a:cs typeface="Arial" panose="020B0604020202020204" pitchFamily="34" charset="0"/>
              </a:rPr>
              <a:t> </a:t>
            </a:r>
            <a:r>
              <a:rPr sz="2950" spc="5" dirty="0">
                <a:solidFill>
                  <a:srgbClr val="0078AD"/>
                </a:solidFill>
                <a:latin typeface="Arial" panose="020B0604020202020204" pitchFamily="34" charset="0"/>
                <a:cs typeface="Arial" panose="020B0604020202020204" pitchFamily="34" charset="0"/>
              </a:rPr>
              <a:t>outside</a:t>
            </a:r>
            <a:r>
              <a:rPr sz="2950" dirty="0">
                <a:solidFill>
                  <a:srgbClr val="0078AD"/>
                </a:solidFill>
                <a:latin typeface="Arial" panose="020B0604020202020204" pitchFamily="34" charset="0"/>
                <a:cs typeface="Arial" panose="020B0604020202020204" pitchFamily="34" charset="0"/>
              </a:rPr>
              <a:t> conscious</a:t>
            </a:r>
            <a:r>
              <a:rPr sz="2950" spc="5" dirty="0">
                <a:solidFill>
                  <a:srgbClr val="0078AD"/>
                </a:solidFill>
                <a:latin typeface="Arial" panose="020B0604020202020204" pitchFamily="34" charset="0"/>
                <a:cs typeface="Arial" panose="020B0604020202020204" pitchFamily="34" charset="0"/>
              </a:rPr>
              <a:t> </a:t>
            </a:r>
            <a:r>
              <a:rPr sz="2950" spc="-15" dirty="0">
                <a:solidFill>
                  <a:srgbClr val="0078AD"/>
                </a:solidFill>
                <a:latin typeface="Arial" panose="020B0604020202020204" pitchFamily="34" charset="0"/>
                <a:cs typeface="Arial" panose="020B0604020202020204" pitchFamily="34" charset="0"/>
              </a:rPr>
              <a:t>awareness</a:t>
            </a:r>
            <a:r>
              <a:rPr sz="2950" dirty="0">
                <a:solidFill>
                  <a:srgbClr val="0078AD"/>
                </a:solidFill>
                <a:latin typeface="Arial" panose="020B0604020202020204" pitchFamily="34" charset="0"/>
                <a:cs typeface="Arial" panose="020B0604020202020204" pitchFamily="34" charset="0"/>
              </a:rPr>
              <a:t> </a:t>
            </a:r>
            <a:r>
              <a:rPr sz="2950" spc="10" dirty="0">
                <a:solidFill>
                  <a:srgbClr val="0078AD"/>
                </a:solidFill>
                <a:latin typeface="Arial" panose="020B0604020202020204" pitchFamily="34" charset="0"/>
                <a:cs typeface="Arial" panose="020B0604020202020204" pitchFamily="34" charset="0"/>
              </a:rPr>
              <a:t>and</a:t>
            </a:r>
            <a:r>
              <a:rPr sz="2950" dirty="0">
                <a:solidFill>
                  <a:srgbClr val="0078AD"/>
                </a:solidFill>
                <a:latin typeface="Arial" panose="020B0604020202020204" pitchFamily="34" charset="0"/>
                <a:cs typeface="Arial" panose="020B0604020202020204" pitchFamily="34" charset="0"/>
              </a:rPr>
              <a:t> </a:t>
            </a:r>
            <a:r>
              <a:rPr sz="2950" spc="-25" dirty="0">
                <a:solidFill>
                  <a:srgbClr val="0078AD"/>
                </a:solidFill>
                <a:latin typeface="Arial" panose="020B0604020202020204" pitchFamily="34" charset="0"/>
                <a:cs typeface="Arial" panose="020B0604020202020204" pitchFamily="34" charset="0"/>
              </a:rPr>
              <a:t>affect</a:t>
            </a:r>
            <a:r>
              <a:rPr sz="2950" dirty="0">
                <a:solidFill>
                  <a:srgbClr val="0078AD"/>
                </a:solidFill>
                <a:latin typeface="Arial" panose="020B0604020202020204" pitchFamily="34" charset="0"/>
                <a:cs typeface="Arial" panose="020B0604020202020204" pitchFamily="34" charset="0"/>
              </a:rPr>
              <a:t> </a:t>
            </a:r>
            <a:r>
              <a:rPr sz="2950" spc="5" dirty="0">
                <a:solidFill>
                  <a:srgbClr val="0078AD"/>
                </a:solidFill>
                <a:latin typeface="Arial" panose="020B0604020202020204" pitchFamily="34" charset="0"/>
                <a:cs typeface="Arial" panose="020B0604020202020204" pitchFamily="34" charset="0"/>
              </a:rPr>
              <a:t>our </a:t>
            </a:r>
            <a:r>
              <a:rPr sz="2950" spc="-25" dirty="0">
                <a:solidFill>
                  <a:srgbClr val="0078AD"/>
                </a:solidFill>
                <a:latin typeface="Arial" panose="020B0604020202020204" pitchFamily="34" charset="0"/>
                <a:cs typeface="Arial" panose="020B0604020202020204" pitchFamily="34" charset="0"/>
              </a:rPr>
              <a:t>everyday </a:t>
            </a:r>
            <a:r>
              <a:rPr sz="2950" spc="-20" dirty="0">
                <a:solidFill>
                  <a:srgbClr val="0078AD"/>
                </a:solidFill>
                <a:latin typeface="Arial" panose="020B0604020202020204" pitchFamily="34" charset="0"/>
                <a:cs typeface="Arial" panose="020B0604020202020204" pitchFamily="34" charset="0"/>
              </a:rPr>
              <a:t> </a:t>
            </a:r>
            <a:r>
              <a:rPr sz="2950" spc="5" dirty="0">
                <a:solidFill>
                  <a:srgbClr val="0078AD"/>
                </a:solidFill>
                <a:latin typeface="Arial" panose="020B0604020202020204" pitchFamily="34" charset="0"/>
                <a:cs typeface="Arial" panose="020B0604020202020204" pitchFamily="34" charset="0"/>
              </a:rPr>
              <a:t>behaviour</a:t>
            </a:r>
            <a:r>
              <a:rPr sz="2950" spc="85" dirty="0">
                <a:solidFill>
                  <a:srgbClr val="0078AD"/>
                </a:solidFill>
                <a:latin typeface="Arial" panose="020B0604020202020204" pitchFamily="34" charset="0"/>
                <a:cs typeface="Arial" panose="020B0604020202020204" pitchFamily="34" charset="0"/>
              </a:rPr>
              <a:t> </a:t>
            </a:r>
            <a:r>
              <a:rPr sz="2950" spc="10" dirty="0">
                <a:solidFill>
                  <a:srgbClr val="0078AD"/>
                </a:solidFill>
                <a:latin typeface="Arial" panose="020B0604020202020204" pitchFamily="34" charset="0"/>
                <a:cs typeface="Arial" panose="020B0604020202020204" pitchFamily="34" charset="0"/>
              </a:rPr>
              <a:t>and</a:t>
            </a:r>
            <a:r>
              <a:rPr sz="2950" spc="85" dirty="0">
                <a:solidFill>
                  <a:srgbClr val="0078AD"/>
                </a:solidFill>
                <a:latin typeface="Arial" panose="020B0604020202020204" pitchFamily="34" charset="0"/>
                <a:cs typeface="Arial" panose="020B0604020202020204" pitchFamily="34" charset="0"/>
              </a:rPr>
              <a:t> </a:t>
            </a:r>
            <a:r>
              <a:rPr sz="2950" spc="5" dirty="0">
                <a:solidFill>
                  <a:srgbClr val="0078AD"/>
                </a:solidFill>
                <a:latin typeface="Arial" panose="020B0604020202020204" pitchFamily="34" charset="0"/>
                <a:cs typeface="Arial" panose="020B0604020202020204" pitchFamily="34" charset="0"/>
              </a:rPr>
              <a:t>decision</a:t>
            </a:r>
            <a:r>
              <a:rPr sz="2950" spc="85" dirty="0">
                <a:solidFill>
                  <a:srgbClr val="0078AD"/>
                </a:solidFill>
                <a:latin typeface="Arial" panose="020B0604020202020204" pitchFamily="34" charset="0"/>
                <a:cs typeface="Arial" panose="020B0604020202020204" pitchFamily="34" charset="0"/>
              </a:rPr>
              <a:t> </a:t>
            </a:r>
            <a:r>
              <a:rPr sz="2950" spc="5" dirty="0">
                <a:solidFill>
                  <a:srgbClr val="0078AD"/>
                </a:solidFill>
                <a:latin typeface="Arial" panose="020B0604020202020204" pitchFamily="34" charset="0"/>
                <a:cs typeface="Arial" panose="020B0604020202020204" pitchFamily="34" charset="0"/>
              </a:rPr>
              <a:t>making.</a:t>
            </a:r>
            <a:r>
              <a:rPr sz="2950" spc="-5" dirty="0">
                <a:solidFill>
                  <a:srgbClr val="0078AD"/>
                </a:solidFill>
                <a:latin typeface="Arial" panose="020B0604020202020204" pitchFamily="34" charset="0"/>
                <a:cs typeface="Arial" panose="020B0604020202020204" pitchFamily="34" charset="0"/>
              </a:rPr>
              <a:t> </a:t>
            </a:r>
            <a:r>
              <a:rPr sz="2950" dirty="0">
                <a:solidFill>
                  <a:srgbClr val="0078AD"/>
                </a:solidFill>
                <a:latin typeface="Arial" panose="020B0604020202020204" pitchFamily="34" charset="0"/>
                <a:cs typeface="Arial" panose="020B0604020202020204" pitchFamily="34" charset="0"/>
              </a:rPr>
              <a:t>Our</a:t>
            </a:r>
            <a:r>
              <a:rPr sz="2950" spc="85" dirty="0">
                <a:solidFill>
                  <a:srgbClr val="0078AD"/>
                </a:solidFill>
                <a:latin typeface="Arial" panose="020B0604020202020204" pitchFamily="34" charset="0"/>
                <a:cs typeface="Arial" panose="020B0604020202020204" pitchFamily="34" charset="0"/>
              </a:rPr>
              <a:t> </a:t>
            </a:r>
            <a:r>
              <a:rPr sz="2950" dirty="0">
                <a:solidFill>
                  <a:srgbClr val="0078AD"/>
                </a:solidFill>
                <a:latin typeface="Arial" panose="020B0604020202020204" pitchFamily="34" charset="0"/>
                <a:cs typeface="Arial" panose="020B0604020202020204" pitchFamily="34" charset="0"/>
              </a:rPr>
              <a:t>unconscious</a:t>
            </a:r>
            <a:r>
              <a:rPr sz="2950" spc="85" dirty="0">
                <a:solidFill>
                  <a:srgbClr val="0078AD"/>
                </a:solidFill>
                <a:latin typeface="Arial" panose="020B0604020202020204" pitchFamily="34" charset="0"/>
                <a:cs typeface="Arial" panose="020B0604020202020204" pitchFamily="34" charset="0"/>
              </a:rPr>
              <a:t> </a:t>
            </a:r>
            <a:r>
              <a:rPr sz="2950" spc="-5" dirty="0">
                <a:solidFill>
                  <a:srgbClr val="0078AD"/>
                </a:solidFill>
                <a:latin typeface="Arial" panose="020B0604020202020204" pitchFamily="34" charset="0"/>
                <a:cs typeface="Arial" panose="020B0604020202020204" pitchFamily="34" charset="0"/>
              </a:rPr>
              <a:t>biases</a:t>
            </a:r>
            <a:r>
              <a:rPr sz="2950" spc="85" dirty="0">
                <a:solidFill>
                  <a:srgbClr val="0078AD"/>
                </a:solidFill>
                <a:latin typeface="Arial" panose="020B0604020202020204" pitchFamily="34" charset="0"/>
                <a:cs typeface="Arial" panose="020B0604020202020204" pitchFamily="34" charset="0"/>
              </a:rPr>
              <a:t> </a:t>
            </a:r>
            <a:r>
              <a:rPr sz="2950" spc="-20" dirty="0">
                <a:solidFill>
                  <a:srgbClr val="0078AD"/>
                </a:solidFill>
                <a:latin typeface="Arial" panose="020B0604020202020204" pitchFamily="34" charset="0"/>
                <a:cs typeface="Arial" panose="020B0604020202020204" pitchFamily="34" charset="0"/>
              </a:rPr>
              <a:t>are</a:t>
            </a:r>
            <a:r>
              <a:rPr sz="2950" spc="85" dirty="0">
                <a:solidFill>
                  <a:srgbClr val="0078AD"/>
                </a:solidFill>
                <a:latin typeface="Arial" panose="020B0604020202020204" pitchFamily="34" charset="0"/>
                <a:cs typeface="Arial" panose="020B0604020202020204" pitchFamily="34" charset="0"/>
              </a:rPr>
              <a:t> </a:t>
            </a:r>
            <a:r>
              <a:rPr sz="2950" dirty="0">
                <a:solidFill>
                  <a:srgbClr val="0078AD"/>
                </a:solidFill>
                <a:latin typeface="Arial" panose="020B0604020202020204" pitchFamily="34" charset="0"/>
                <a:cs typeface="Arial" panose="020B0604020202020204" pitchFamily="34" charset="0"/>
              </a:rPr>
              <a:t>influenced </a:t>
            </a:r>
            <a:br>
              <a:rPr lang="en-GB" sz="2950" dirty="0">
                <a:solidFill>
                  <a:srgbClr val="0078AD"/>
                </a:solidFill>
                <a:latin typeface="Arial" panose="020B0604020202020204" pitchFamily="34" charset="0"/>
                <a:cs typeface="Arial" panose="020B0604020202020204" pitchFamily="34" charset="0"/>
              </a:rPr>
            </a:br>
            <a:r>
              <a:rPr sz="2950" spc="-30" dirty="0">
                <a:solidFill>
                  <a:srgbClr val="0078AD"/>
                </a:solidFill>
                <a:latin typeface="Arial" panose="020B0604020202020204" pitchFamily="34" charset="0"/>
                <a:cs typeface="Arial" panose="020B0604020202020204" pitchFamily="34" charset="0"/>
              </a:rPr>
              <a:t>by</a:t>
            </a:r>
            <a:r>
              <a:rPr sz="2950" dirty="0">
                <a:solidFill>
                  <a:srgbClr val="0078AD"/>
                </a:solidFill>
                <a:latin typeface="Arial" panose="020B0604020202020204" pitchFamily="34" charset="0"/>
                <a:cs typeface="Arial" panose="020B0604020202020204" pitchFamily="34" charset="0"/>
              </a:rPr>
              <a:t> </a:t>
            </a:r>
            <a:r>
              <a:rPr sz="2950" spc="5" dirty="0">
                <a:solidFill>
                  <a:srgbClr val="0078AD"/>
                </a:solidFill>
                <a:latin typeface="Arial" panose="020B0604020202020204" pitchFamily="34" charset="0"/>
                <a:cs typeface="Arial" panose="020B0604020202020204" pitchFamily="34" charset="0"/>
              </a:rPr>
              <a:t>our</a:t>
            </a:r>
            <a:r>
              <a:rPr sz="2950" dirty="0">
                <a:solidFill>
                  <a:srgbClr val="0078AD"/>
                </a:solidFill>
                <a:latin typeface="Arial" panose="020B0604020202020204" pitchFamily="34" charset="0"/>
                <a:cs typeface="Arial" panose="020B0604020202020204" pitchFamily="34" charset="0"/>
              </a:rPr>
              <a:t> background,</a:t>
            </a:r>
            <a:r>
              <a:rPr sz="2950" spc="-90" dirty="0">
                <a:solidFill>
                  <a:srgbClr val="0078AD"/>
                </a:solidFill>
                <a:latin typeface="Arial" panose="020B0604020202020204" pitchFamily="34" charset="0"/>
                <a:cs typeface="Arial" panose="020B0604020202020204" pitchFamily="34" charset="0"/>
              </a:rPr>
              <a:t> </a:t>
            </a:r>
            <a:r>
              <a:rPr sz="2950" spc="-15" dirty="0">
                <a:solidFill>
                  <a:srgbClr val="0078AD"/>
                </a:solidFill>
                <a:latin typeface="Arial" panose="020B0604020202020204" pitchFamily="34" charset="0"/>
                <a:cs typeface="Arial" panose="020B0604020202020204" pitchFamily="34" charset="0"/>
              </a:rPr>
              <a:t>culture,</a:t>
            </a:r>
            <a:r>
              <a:rPr sz="2950" spc="-85" dirty="0">
                <a:solidFill>
                  <a:srgbClr val="0078AD"/>
                </a:solidFill>
                <a:latin typeface="Arial" panose="020B0604020202020204" pitchFamily="34" charset="0"/>
                <a:cs typeface="Arial" panose="020B0604020202020204" pitchFamily="34" charset="0"/>
              </a:rPr>
              <a:t> </a:t>
            </a:r>
            <a:r>
              <a:rPr sz="2950" spc="-10" dirty="0">
                <a:solidFill>
                  <a:srgbClr val="0078AD"/>
                </a:solidFill>
                <a:latin typeface="Arial" panose="020B0604020202020204" pitchFamily="34" charset="0"/>
                <a:cs typeface="Arial" panose="020B0604020202020204" pitchFamily="34" charset="0"/>
              </a:rPr>
              <a:t>context</a:t>
            </a:r>
            <a:r>
              <a:rPr sz="2950" dirty="0">
                <a:solidFill>
                  <a:srgbClr val="0078AD"/>
                </a:solidFill>
                <a:latin typeface="Arial" panose="020B0604020202020204" pitchFamily="34" charset="0"/>
                <a:cs typeface="Arial" panose="020B0604020202020204" pitchFamily="34" charset="0"/>
              </a:rPr>
              <a:t> </a:t>
            </a:r>
            <a:r>
              <a:rPr sz="2950" spc="10" dirty="0">
                <a:solidFill>
                  <a:srgbClr val="0078AD"/>
                </a:solidFill>
                <a:latin typeface="Arial" panose="020B0604020202020204" pitchFamily="34" charset="0"/>
                <a:cs typeface="Arial" panose="020B0604020202020204" pitchFamily="34" charset="0"/>
              </a:rPr>
              <a:t>and</a:t>
            </a:r>
            <a:r>
              <a:rPr sz="2950" dirty="0">
                <a:solidFill>
                  <a:srgbClr val="0078AD"/>
                </a:solidFill>
                <a:latin typeface="Arial" panose="020B0604020202020204" pitchFamily="34" charset="0"/>
                <a:cs typeface="Arial" panose="020B0604020202020204" pitchFamily="34" charset="0"/>
              </a:rPr>
              <a:t> </a:t>
            </a:r>
            <a:r>
              <a:rPr sz="2950" spc="-5" dirty="0">
                <a:solidFill>
                  <a:srgbClr val="0078AD"/>
                </a:solidFill>
                <a:latin typeface="Arial" panose="020B0604020202020204" pitchFamily="34" charset="0"/>
                <a:cs typeface="Arial" panose="020B0604020202020204" pitchFamily="34" charset="0"/>
              </a:rPr>
              <a:t>personal</a:t>
            </a:r>
            <a:r>
              <a:rPr sz="2950" dirty="0">
                <a:solidFill>
                  <a:srgbClr val="0078AD"/>
                </a:solidFill>
                <a:latin typeface="Arial" panose="020B0604020202020204" pitchFamily="34" charset="0"/>
                <a:cs typeface="Arial" panose="020B0604020202020204" pitchFamily="34" charset="0"/>
              </a:rPr>
              <a:t> </a:t>
            </a:r>
            <a:r>
              <a:rPr sz="2950" spc="-5" dirty="0">
                <a:solidFill>
                  <a:srgbClr val="0078AD"/>
                </a:solidFill>
                <a:latin typeface="Arial" panose="020B0604020202020204" pitchFamily="34" charset="0"/>
                <a:cs typeface="Arial" panose="020B0604020202020204" pitchFamily="34" charset="0"/>
              </a:rPr>
              <a:t>experiences.</a:t>
            </a:r>
            <a:endParaRPr sz="2950" dirty="0">
              <a:latin typeface="Arial" panose="020B0604020202020204" pitchFamily="34" charset="0"/>
              <a:cs typeface="Arial" panose="020B0604020202020204" pitchFamily="34" charset="0"/>
            </a:endParaRPr>
          </a:p>
        </p:txBody>
      </p:sp>
      <p:sp>
        <p:nvSpPr>
          <p:cNvPr id="4" name="object 4"/>
          <p:cNvSpPr txBox="1"/>
          <p:nvPr/>
        </p:nvSpPr>
        <p:spPr>
          <a:xfrm>
            <a:off x="3659089" y="6872918"/>
            <a:ext cx="5464810" cy="278281"/>
          </a:xfrm>
          <a:prstGeom prst="rect">
            <a:avLst/>
          </a:prstGeom>
        </p:spPr>
        <p:txBody>
          <a:bodyPr vert="horz" wrap="square" lIns="0" tIns="16510" rIns="0" bIns="0" rtlCol="0">
            <a:spAutoFit/>
          </a:bodyPr>
          <a:lstStyle/>
          <a:p>
            <a:pPr marL="12700">
              <a:lnSpc>
                <a:spcPct val="100000"/>
              </a:lnSpc>
              <a:spcBef>
                <a:spcPts val="130"/>
              </a:spcBef>
            </a:pPr>
            <a:r>
              <a:rPr sz="1700" spc="5" dirty="0">
                <a:solidFill>
                  <a:srgbClr val="0078AD"/>
                </a:solidFill>
                <a:latin typeface="Arial" panose="020B0604020202020204" pitchFamily="34" charset="0"/>
                <a:cs typeface="Arial" panose="020B0604020202020204" pitchFamily="34" charset="0"/>
              </a:rPr>
              <a:t>Equality </a:t>
            </a:r>
            <a:r>
              <a:rPr sz="1700" spc="15" dirty="0">
                <a:solidFill>
                  <a:srgbClr val="0078AD"/>
                </a:solidFill>
                <a:latin typeface="Arial" panose="020B0604020202020204" pitchFamily="34" charset="0"/>
                <a:cs typeface="Arial" panose="020B0604020202020204" pitchFamily="34" charset="0"/>
              </a:rPr>
              <a:t>and</a:t>
            </a:r>
            <a:r>
              <a:rPr sz="1700" spc="5" dirty="0">
                <a:solidFill>
                  <a:srgbClr val="0078AD"/>
                </a:solidFill>
                <a:latin typeface="Arial" panose="020B0604020202020204" pitchFamily="34" charset="0"/>
                <a:cs typeface="Arial" panose="020B0604020202020204" pitchFamily="34" charset="0"/>
              </a:rPr>
              <a:t> </a:t>
            </a:r>
            <a:r>
              <a:rPr sz="1700" spc="20" dirty="0">
                <a:solidFill>
                  <a:srgbClr val="0078AD"/>
                </a:solidFill>
                <a:latin typeface="Arial" panose="020B0604020202020204" pitchFamily="34" charset="0"/>
                <a:cs typeface="Arial" panose="020B0604020202020204" pitchFamily="34" charset="0"/>
              </a:rPr>
              <a:t>Human</a:t>
            </a:r>
            <a:r>
              <a:rPr sz="1700" spc="5" dirty="0">
                <a:solidFill>
                  <a:srgbClr val="0078AD"/>
                </a:solidFill>
                <a:latin typeface="Arial" panose="020B0604020202020204" pitchFamily="34" charset="0"/>
                <a:cs typeface="Arial" panose="020B0604020202020204" pitchFamily="34" charset="0"/>
              </a:rPr>
              <a:t> </a:t>
            </a:r>
            <a:r>
              <a:rPr sz="1700" spc="10" dirty="0">
                <a:solidFill>
                  <a:srgbClr val="0078AD"/>
                </a:solidFill>
                <a:latin typeface="Arial" panose="020B0604020202020204" pitchFamily="34" charset="0"/>
                <a:cs typeface="Arial" panose="020B0604020202020204" pitchFamily="34" charset="0"/>
              </a:rPr>
              <a:t>Rights Commission,</a:t>
            </a:r>
            <a:r>
              <a:rPr sz="1700" spc="-45" dirty="0">
                <a:solidFill>
                  <a:srgbClr val="0078AD"/>
                </a:solidFill>
                <a:latin typeface="Arial" panose="020B0604020202020204" pitchFamily="34" charset="0"/>
                <a:cs typeface="Arial" panose="020B0604020202020204" pitchFamily="34" charset="0"/>
              </a:rPr>
              <a:t> </a:t>
            </a:r>
            <a:r>
              <a:rPr sz="1700" spc="5" dirty="0">
                <a:solidFill>
                  <a:srgbClr val="0078AD"/>
                </a:solidFill>
                <a:latin typeface="Arial" panose="020B0604020202020204" pitchFamily="34" charset="0"/>
                <a:cs typeface="Arial" panose="020B0604020202020204" pitchFamily="34" charset="0"/>
              </a:rPr>
              <a:t>2018,</a:t>
            </a:r>
            <a:r>
              <a:rPr sz="1700" spc="-45" dirty="0">
                <a:solidFill>
                  <a:srgbClr val="0078AD"/>
                </a:solidFill>
                <a:latin typeface="Arial" panose="020B0604020202020204" pitchFamily="34" charset="0"/>
                <a:cs typeface="Arial" panose="020B0604020202020204" pitchFamily="34" charset="0"/>
              </a:rPr>
              <a:t> </a:t>
            </a:r>
            <a:r>
              <a:rPr sz="1700" spc="-10" dirty="0">
                <a:solidFill>
                  <a:srgbClr val="0078AD"/>
                </a:solidFill>
                <a:latin typeface="Arial" panose="020B0604020202020204" pitchFamily="34" charset="0"/>
                <a:cs typeface="Arial" panose="020B0604020202020204" pitchFamily="34" charset="0"/>
              </a:rPr>
              <a:t>pp.4-5</a:t>
            </a:r>
            <a:endParaRPr sz="1700" dirty="0">
              <a:latin typeface="Arial" panose="020B0604020202020204" pitchFamily="34" charset="0"/>
              <a:cs typeface="Arial" panose="020B060402020202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3659089" y="2933771"/>
            <a:ext cx="6791325" cy="754380"/>
          </a:xfrm>
          <a:prstGeom prst="rect">
            <a:avLst/>
          </a:prstGeom>
        </p:spPr>
        <p:txBody>
          <a:bodyPr vert="horz" wrap="square" lIns="0" tIns="16510" rIns="0" bIns="0" rtlCol="0">
            <a:spAutoFit/>
          </a:bodyPr>
          <a:lstStyle/>
          <a:p>
            <a:pPr marL="12700">
              <a:lnSpc>
                <a:spcPct val="100000"/>
              </a:lnSpc>
              <a:spcBef>
                <a:spcPts val="130"/>
              </a:spcBef>
            </a:pPr>
            <a:r>
              <a:rPr spc="-5" dirty="0">
                <a:latin typeface="Arial" panose="020B0604020202020204" pitchFamily="34" charset="0"/>
                <a:cs typeface="Arial" panose="020B0604020202020204" pitchFamily="34" charset="0"/>
              </a:rPr>
              <a:t>Reaction</a:t>
            </a:r>
            <a:r>
              <a:rPr spc="-25" dirty="0">
                <a:latin typeface="Arial" panose="020B0604020202020204" pitchFamily="34" charset="0"/>
                <a:cs typeface="Arial" panose="020B0604020202020204" pitchFamily="34" charset="0"/>
              </a:rPr>
              <a:t> </a:t>
            </a:r>
            <a:r>
              <a:rPr spc="15" dirty="0">
                <a:latin typeface="Arial" panose="020B0604020202020204" pitchFamily="34" charset="0"/>
                <a:cs typeface="Arial" panose="020B0604020202020204" pitchFamily="34" charset="0"/>
              </a:rPr>
              <a:t>and</a:t>
            </a:r>
            <a:r>
              <a:rPr spc="-20" dirty="0">
                <a:latin typeface="Arial" panose="020B0604020202020204" pitchFamily="34" charset="0"/>
                <a:cs typeface="Arial" panose="020B0604020202020204" pitchFamily="34" charset="0"/>
              </a:rPr>
              <a:t> </a:t>
            </a:r>
            <a:r>
              <a:rPr spc="-10" dirty="0">
                <a:latin typeface="Arial" panose="020B0604020202020204" pitchFamily="34" charset="0"/>
                <a:cs typeface="Arial" panose="020B0604020202020204" pitchFamily="34" charset="0"/>
              </a:rPr>
              <a:t>response</a:t>
            </a:r>
          </a:p>
        </p:txBody>
      </p:sp>
      <p:sp>
        <p:nvSpPr>
          <p:cNvPr id="3" name="object 3"/>
          <p:cNvSpPr txBox="1"/>
          <p:nvPr/>
        </p:nvSpPr>
        <p:spPr>
          <a:xfrm>
            <a:off x="3659089" y="3880339"/>
            <a:ext cx="12786995" cy="4632960"/>
          </a:xfrm>
          <a:prstGeom prst="rect">
            <a:avLst/>
          </a:prstGeom>
        </p:spPr>
        <p:txBody>
          <a:bodyPr vert="horz" wrap="square" lIns="0" tIns="12065" rIns="0" bIns="0" rtlCol="0">
            <a:spAutoFit/>
          </a:bodyPr>
          <a:lstStyle/>
          <a:p>
            <a:pPr marL="12700" marR="1633220">
              <a:lnSpc>
                <a:spcPts val="4040"/>
              </a:lnSpc>
              <a:spcBef>
                <a:spcPts val="95"/>
              </a:spcBef>
            </a:pPr>
            <a:r>
              <a:rPr sz="2950" dirty="0">
                <a:solidFill>
                  <a:srgbClr val="0078AD"/>
                </a:solidFill>
                <a:latin typeface="Arial" panose="020B0604020202020204" pitchFamily="34" charset="0"/>
                <a:cs typeface="Arial" panose="020B0604020202020204" pitchFamily="34" charset="0"/>
              </a:rPr>
              <a:t>Our initial reaction to a situation or event is instinctive and is not  something we have control over.</a:t>
            </a:r>
            <a:endParaRPr sz="2950" dirty="0">
              <a:latin typeface="Arial" panose="020B0604020202020204" pitchFamily="34" charset="0"/>
              <a:cs typeface="Arial" panose="020B0604020202020204" pitchFamily="34" charset="0"/>
            </a:endParaRPr>
          </a:p>
          <a:p>
            <a:pPr marL="12700" marR="5080">
              <a:lnSpc>
                <a:spcPts val="4040"/>
              </a:lnSpc>
              <a:spcBef>
                <a:spcPts val="2310"/>
              </a:spcBef>
            </a:pPr>
            <a:r>
              <a:rPr sz="2950" dirty="0">
                <a:solidFill>
                  <a:srgbClr val="0078AD"/>
                </a:solidFill>
                <a:latin typeface="Arial" panose="020B0604020202020204" pitchFamily="34" charset="0"/>
                <a:cs typeface="Arial" panose="020B0604020202020204" pitchFamily="34" charset="0"/>
              </a:rPr>
              <a:t>Our reaction to disfigurement/visible difference might be discomfort and  avoidance, due to repeated associations of disfigurement/visible difference  </a:t>
            </a:r>
            <a:br>
              <a:rPr lang="en-GB" sz="2950" dirty="0">
                <a:solidFill>
                  <a:srgbClr val="0078AD"/>
                </a:solidFill>
                <a:latin typeface="Arial" panose="020B0604020202020204" pitchFamily="34" charset="0"/>
                <a:cs typeface="Arial" panose="020B0604020202020204" pitchFamily="34" charset="0"/>
              </a:rPr>
            </a:br>
            <a:r>
              <a:rPr sz="2950" dirty="0">
                <a:solidFill>
                  <a:srgbClr val="0078AD"/>
                </a:solidFill>
                <a:latin typeface="Arial" panose="020B0604020202020204" pitchFamily="34" charset="0"/>
                <a:cs typeface="Arial" panose="020B0604020202020204" pitchFamily="34" charset="0"/>
              </a:rPr>
              <a:t>with negative qualities that we see presented within popular culture.</a:t>
            </a:r>
            <a:endParaRPr sz="2950" dirty="0">
              <a:latin typeface="Arial" panose="020B0604020202020204" pitchFamily="34" charset="0"/>
              <a:cs typeface="Arial" panose="020B0604020202020204" pitchFamily="34" charset="0"/>
            </a:endParaRPr>
          </a:p>
          <a:p>
            <a:pPr marL="12700" marR="718820">
              <a:lnSpc>
                <a:spcPts val="4040"/>
              </a:lnSpc>
              <a:spcBef>
                <a:spcPts val="2305"/>
              </a:spcBef>
            </a:pPr>
            <a:r>
              <a:rPr sz="2950" dirty="0">
                <a:solidFill>
                  <a:srgbClr val="0078AD"/>
                </a:solidFill>
                <a:latin typeface="Arial" panose="020B0604020202020204" pitchFamily="34" charset="0"/>
                <a:cs typeface="Arial" panose="020B0604020202020204" pitchFamily="34" charset="0"/>
              </a:rPr>
              <a:t>By reflecting on such reactions, we can ensure that when we respond,  we make the unconscious conscious. This can help us overcome our  unconscious biases and unlearn our negative stereotypes.</a:t>
            </a:r>
            <a:endParaRPr sz="2950" dirty="0">
              <a:latin typeface="Arial" panose="020B0604020202020204" pitchFamily="34" charset="0"/>
              <a:cs typeface="Arial" panose="020B0604020202020204"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3659089" y="2933771"/>
            <a:ext cx="6160135" cy="1445267"/>
          </a:xfrm>
          <a:prstGeom prst="rect">
            <a:avLst/>
          </a:prstGeom>
        </p:spPr>
        <p:txBody>
          <a:bodyPr vert="horz" wrap="square" lIns="0" tIns="85090" rIns="0" bIns="0" rtlCol="0">
            <a:spAutoFit/>
          </a:bodyPr>
          <a:lstStyle/>
          <a:p>
            <a:pPr marL="12700" marR="5080">
              <a:lnSpc>
                <a:spcPts val="5260"/>
              </a:lnSpc>
              <a:spcBef>
                <a:spcPts val="670"/>
              </a:spcBef>
            </a:pPr>
            <a:r>
              <a:rPr spc="5" dirty="0">
                <a:latin typeface="Arial" panose="020B0604020202020204" pitchFamily="34" charset="0"/>
                <a:cs typeface="Arial" panose="020B0604020202020204" pitchFamily="34" charset="0"/>
              </a:rPr>
              <a:t>Listening</a:t>
            </a:r>
            <a:r>
              <a:rPr spc="-20" dirty="0">
                <a:latin typeface="Arial" panose="020B0604020202020204" pitchFamily="34" charset="0"/>
                <a:cs typeface="Arial" panose="020B0604020202020204" pitchFamily="34" charset="0"/>
              </a:rPr>
              <a:t> </a:t>
            </a:r>
            <a:r>
              <a:rPr spc="5" dirty="0">
                <a:latin typeface="Arial" panose="020B0604020202020204" pitchFamily="34" charset="0"/>
                <a:cs typeface="Arial" panose="020B0604020202020204" pitchFamily="34" charset="0"/>
              </a:rPr>
              <a:t>to</a:t>
            </a:r>
            <a:r>
              <a:rPr spc="-15" dirty="0">
                <a:latin typeface="Arial" panose="020B0604020202020204" pitchFamily="34" charset="0"/>
                <a:cs typeface="Arial" panose="020B0604020202020204" pitchFamily="34" charset="0"/>
              </a:rPr>
              <a:t> </a:t>
            </a:r>
            <a:r>
              <a:rPr dirty="0">
                <a:latin typeface="Arial" panose="020B0604020202020204" pitchFamily="34" charset="0"/>
                <a:cs typeface="Arial" panose="020B0604020202020204" pitchFamily="34" charset="0"/>
              </a:rPr>
              <a:t>children </a:t>
            </a:r>
            <a:r>
              <a:rPr spc="-1265" dirty="0">
                <a:latin typeface="Arial" panose="020B0604020202020204" pitchFamily="34" charset="0"/>
                <a:cs typeface="Arial" panose="020B0604020202020204" pitchFamily="34" charset="0"/>
              </a:rPr>
              <a:t> </a:t>
            </a:r>
            <a:r>
              <a:rPr spc="15" dirty="0">
                <a:latin typeface="Arial" panose="020B0604020202020204" pitchFamily="34" charset="0"/>
                <a:cs typeface="Arial" panose="020B0604020202020204" pitchFamily="34" charset="0"/>
              </a:rPr>
              <a:t>and</a:t>
            </a:r>
            <a:r>
              <a:rPr spc="-5" dirty="0">
                <a:latin typeface="Arial" panose="020B0604020202020204" pitchFamily="34" charset="0"/>
                <a:cs typeface="Arial" panose="020B0604020202020204" pitchFamily="34" charset="0"/>
              </a:rPr>
              <a:t> </a:t>
            </a:r>
            <a:r>
              <a:rPr spc="-10" dirty="0">
                <a:latin typeface="Arial" panose="020B0604020202020204" pitchFamily="34" charset="0"/>
                <a:cs typeface="Arial" panose="020B0604020202020204" pitchFamily="34" charset="0"/>
              </a:rPr>
              <a:t>young</a:t>
            </a:r>
            <a:r>
              <a:rPr dirty="0">
                <a:latin typeface="Arial" panose="020B0604020202020204" pitchFamily="34" charset="0"/>
                <a:cs typeface="Arial" panose="020B0604020202020204" pitchFamily="34" charset="0"/>
              </a:rPr>
              <a:t> </a:t>
            </a:r>
            <a:r>
              <a:rPr spc="15" dirty="0">
                <a:latin typeface="Arial" panose="020B0604020202020204" pitchFamily="34" charset="0"/>
                <a:cs typeface="Arial" panose="020B0604020202020204" pitchFamily="34" charset="0"/>
              </a:rPr>
              <a:t>people</a:t>
            </a:r>
          </a:p>
        </p:txBody>
      </p:sp>
      <p:sp>
        <p:nvSpPr>
          <p:cNvPr id="3" name="object 3"/>
          <p:cNvSpPr txBox="1"/>
          <p:nvPr/>
        </p:nvSpPr>
        <p:spPr>
          <a:xfrm>
            <a:off x="3659089" y="4586077"/>
            <a:ext cx="9498965" cy="3101682"/>
          </a:xfrm>
          <a:prstGeom prst="rect">
            <a:avLst/>
          </a:prstGeom>
        </p:spPr>
        <p:txBody>
          <a:bodyPr vert="horz" wrap="square" lIns="0" tIns="14604" rIns="0" bIns="0" rtlCol="0">
            <a:spAutoFit/>
          </a:bodyPr>
          <a:lstStyle/>
          <a:p>
            <a:pPr marL="12700">
              <a:lnSpc>
                <a:spcPts val="4040"/>
              </a:lnSpc>
              <a:spcBef>
                <a:spcPts val="114"/>
              </a:spcBef>
            </a:pPr>
            <a:r>
              <a:rPr sz="2950" spc="5" dirty="0">
                <a:solidFill>
                  <a:srgbClr val="0078AD"/>
                </a:solidFill>
                <a:latin typeface="Arial" panose="020B0604020202020204" pitchFamily="34" charset="0"/>
                <a:cs typeface="Arial" panose="020B0604020202020204" pitchFamily="34" charset="0"/>
              </a:rPr>
              <a:t>While</a:t>
            </a:r>
            <a:r>
              <a:rPr sz="2950" dirty="0">
                <a:solidFill>
                  <a:srgbClr val="0078AD"/>
                </a:solidFill>
                <a:latin typeface="Arial" panose="020B0604020202020204" pitchFamily="34" charset="0"/>
                <a:cs typeface="Arial" panose="020B0604020202020204" pitchFamily="34" charset="0"/>
              </a:rPr>
              <a:t> watching </a:t>
            </a:r>
            <a:r>
              <a:rPr sz="2950" spc="5" dirty="0">
                <a:solidFill>
                  <a:srgbClr val="0078AD"/>
                </a:solidFill>
                <a:latin typeface="Arial" panose="020B0604020202020204" pitchFamily="34" charset="0"/>
                <a:cs typeface="Arial" panose="020B0604020202020204" pitchFamily="34" charset="0"/>
              </a:rPr>
              <a:t>the </a:t>
            </a:r>
            <a:r>
              <a:rPr sz="2950" spc="-10" dirty="0">
                <a:solidFill>
                  <a:srgbClr val="0078AD"/>
                </a:solidFill>
                <a:latin typeface="Arial" panose="020B0604020202020204" pitchFamily="34" charset="0"/>
                <a:cs typeface="Arial" panose="020B0604020202020204" pitchFamily="34" charset="0"/>
              </a:rPr>
              <a:t>video,</a:t>
            </a:r>
            <a:r>
              <a:rPr sz="2950" spc="-85" dirty="0">
                <a:solidFill>
                  <a:srgbClr val="0078AD"/>
                </a:solidFill>
                <a:latin typeface="Arial" panose="020B0604020202020204" pitchFamily="34" charset="0"/>
                <a:cs typeface="Arial" panose="020B0604020202020204" pitchFamily="34" charset="0"/>
              </a:rPr>
              <a:t> </a:t>
            </a:r>
            <a:r>
              <a:rPr sz="2950" spc="5" dirty="0">
                <a:solidFill>
                  <a:srgbClr val="0078AD"/>
                </a:solidFill>
                <a:latin typeface="Arial" panose="020B0604020202020204" pitchFamily="34" charset="0"/>
                <a:cs typeface="Arial" panose="020B0604020202020204" pitchFamily="34" charset="0"/>
              </a:rPr>
              <a:t>ask</a:t>
            </a:r>
            <a:r>
              <a:rPr sz="2950" dirty="0">
                <a:solidFill>
                  <a:srgbClr val="0078AD"/>
                </a:solidFill>
                <a:latin typeface="Arial" panose="020B0604020202020204" pitchFamily="34" charset="0"/>
                <a:cs typeface="Arial" panose="020B0604020202020204" pitchFamily="34" charset="0"/>
              </a:rPr>
              <a:t> </a:t>
            </a:r>
            <a:r>
              <a:rPr sz="2950" spc="-20" dirty="0">
                <a:solidFill>
                  <a:srgbClr val="0078AD"/>
                </a:solidFill>
                <a:latin typeface="Arial" panose="020B0604020202020204" pitchFamily="34" charset="0"/>
                <a:cs typeface="Arial" panose="020B0604020202020204" pitchFamily="34" charset="0"/>
              </a:rPr>
              <a:t>yourself:</a:t>
            </a:r>
            <a:endParaRPr sz="2950" dirty="0">
              <a:latin typeface="Arial" panose="020B0604020202020204" pitchFamily="34" charset="0"/>
              <a:cs typeface="Arial" panose="020B0604020202020204" pitchFamily="34" charset="0"/>
            </a:endParaRPr>
          </a:p>
          <a:p>
            <a:pPr marL="457200" marR="5080" indent="-457200">
              <a:lnSpc>
                <a:spcPts val="4040"/>
              </a:lnSpc>
              <a:spcBef>
                <a:spcPts val="2080"/>
              </a:spcBef>
              <a:buFont typeface="Arial" panose="020B0604020202020204" pitchFamily="34" charset="0"/>
              <a:buChar char="•"/>
              <a:tabLst>
                <a:tab pos="351790" algn="l"/>
                <a:tab pos="352425" algn="l"/>
              </a:tabLst>
            </a:pPr>
            <a:r>
              <a:rPr sz="2950" spc="10" dirty="0">
                <a:solidFill>
                  <a:srgbClr val="0078AD"/>
                </a:solidFill>
                <a:latin typeface="Arial" panose="020B0604020202020204" pitchFamily="34" charset="0"/>
                <a:cs typeface="Arial" panose="020B0604020202020204" pitchFamily="34" charset="0"/>
              </a:rPr>
              <a:t>When a </a:t>
            </a:r>
            <a:r>
              <a:rPr sz="2950" spc="5" dirty="0">
                <a:solidFill>
                  <a:srgbClr val="0078AD"/>
                </a:solidFill>
                <a:latin typeface="Arial" panose="020B0604020202020204" pitchFamily="34" charset="0"/>
                <a:cs typeface="Arial" panose="020B0604020202020204" pitchFamily="34" charset="0"/>
              </a:rPr>
              <a:t>child </a:t>
            </a:r>
            <a:r>
              <a:rPr sz="2950" spc="10" dirty="0">
                <a:solidFill>
                  <a:srgbClr val="0078AD"/>
                </a:solidFill>
                <a:latin typeface="Arial" panose="020B0604020202020204" pitchFamily="34" charset="0"/>
                <a:cs typeface="Arial" panose="020B0604020202020204" pitchFamily="34" charset="0"/>
              </a:rPr>
              <a:t>has a </a:t>
            </a:r>
            <a:r>
              <a:rPr sz="2950" spc="5" dirty="0">
                <a:solidFill>
                  <a:srgbClr val="0078AD"/>
                </a:solidFill>
                <a:latin typeface="Arial" panose="020B0604020202020204" pitchFamily="34" charset="0"/>
                <a:cs typeface="Arial" panose="020B0604020202020204" pitchFamily="34" charset="0"/>
              </a:rPr>
              <a:t>visible </a:t>
            </a:r>
            <a:r>
              <a:rPr sz="2950" spc="-25" dirty="0">
                <a:solidFill>
                  <a:srgbClr val="0078AD"/>
                </a:solidFill>
                <a:latin typeface="Arial" panose="020B0604020202020204" pitchFamily="34" charset="0"/>
                <a:cs typeface="Arial" panose="020B0604020202020204" pitchFamily="34" charset="0"/>
              </a:rPr>
              <a:t>difference, </a:t>
            </a:r>
            <a:r>
              <a:rPr sz="2950" spc="10" dirty="0">
                <a:solidFill>
                  <a:srgbClr val="0078AD"/>
                </a:solidFill>
                <a:latin typeface="Arial" panose="020B0604020202020204" pitchFamily="34" charset="0"/>
                <a:cs typeface="Arial" panose="020B0604020202020204" pitchFamily="34" charset="0"/>
              </a:rPr>
              <a:t>what </a:t>
            </a:r>
            <a:r>
              <a:rPr sz="2950" spc="-20" dirty="0">
                <a:solidFill>
                  <a:srgbClr val="0078AD"/>
                </a:solidFill>
                <a:latin typeface="Arial" panose="020B0604020202020204" pitchFamily="34" charset="0"/>
                <a:cs typeface="Arial" panose="020B0604020202020204" pitchFamily="34" charset="0"/>
              </a:rPr>
              <a:t>are </a:t>
            </a:r>
            <a:r>
              <a:rPr sz="2950" spc="5" dirty="0">
                <a:solidFill>
                  <a:srgbClr val="0078AD"/>
                </a:solidFill>
                <a:latin typeface="Arial" panose="020B0604020202020204" pitchFamily="34" charset="0"/>
                <a:cs typeface="Arial" panose="020B0604020202020204" pitchFamily="34" charset="0"/>
              </a:rPr>
              <a:t>the </a:t>
            </a:r>
            <a:r>
              <a:rPr sz="2950" spc="10" dirty="0">
                <a:solidFill>
                  <a:srgbClr val="0078AD"/>
                </a:solidFill>
                <a:latin typeface="Arial" panose="020B0604020202020204" pitchFamily="34" charset="0"/>
                <a:cs typeface="Arial" panose="020B0604020202020204" pitchFamily="34" charset="0"/>
              </a:rPr>
              <a:t> </a:t>
            </a:r>
            <a:r>
              <a:rPr sz="2950" spc="5" dirty="0">
                <a:solidFill>
                  <a:srgbClr val="0078AD"/>
                </a:solidFill>
                <a:latin typeface="Arial" panose="020B0604020202020204" pitchFamily="34" charset="0"/>
                <a:cs typeface="Arial" panose="020B0604020202020204" pitchFamily="34" charset="0"/>
              </a:rPr>
              <a:t>implications</a:t>
            </a:r>
            <a:r>
              <a:rPr sz="2950" dirty="0">
                <a:solidFill>
                  <a:srgbClr val="0078AD"/>
                </a:solidFill>
                <a:latin typeface="Arial" panose="020B0604020202020204" pitchFamily="34" charset="0"/>
                <a:cs typeface="Arial" panose="020B0604020202020204" pitchFamily="34" charset="0"/>
              </a:rPr>
              <a:t> </a:t>
            </a:r>
            <a:r>
              <a:rPr sz="2950" spc="-5" dirty="0">
                <a:solidFill>
                  <a:srgbClr val="0078AD"/>
                </a:solidFill>
                <a:latin typeface="Arial" panose="020B0604020202020204" pitchFamily="34" charset="0"/>
                <a:cs typeface="Arial" panose="020B0604020202020204" pitchFamily="34" charset="0"/>
              </a:rPr>
              <a:t>to</a:t>
            </a:r>
            <a:r>
              <a:rPr sz="2950" spc="5" dirty="0">
                <a:solidFill>
                  <a:srgbClr val="0078AD"/>
                </a:solidFill>
                <a:latin typeface="Arial" panose="020B0604020202020204" pitchFamily="34" charset="0"/>
                <a:cs typeface="Arial" panose="020B0604020202020204" pitchFamily="34" charset="0"/>
              </a:rPr>
              <a:t> their </a:t>
            </a:r>
            <a:r>
              <a:rPr sz="2950" dirty="0">
                <a:solidFill>
                  <a:srgbClr val="0078AD"/>
                </a:solidFill>
                <a:latin typeface="Arial" panose="020B0604020202020204" pitchFamily="34" charset="0"/>
                <a:cs typeface="Arial" panose="020B0604020202020204" pitchFamily="34" charset="0"/>
              </a:rPr>
              <a:t>social</a:t>
            </a:r>
            <a:r>
              <a:rPr sz="2950" spc="5" dirty="0">
                <a:solidFill>
                  <a:srgbClr val="0078AD"/>
                </a:solidFill>
                <a:latin typeface="Arial" panose="020B0604020202020204" pitchFamily="34" charset="0"/>
                <a:cs typeface="Arial" panose="020B0604020202020204" pitchFamily="34" charset="0"/>
              </a:rPr>
              <a:t> inclusion </a:t>
            </a:r>
            <a:r>
              <a:rPr sz="2950" spc="10" dirty="0">
                <a:solidFill>
                  <a:srgbClr val="0078AD"/>
                </a:solidFill>
                <a:latin typeface="Arial" panose="020B0604020202020204" pitchFamily="34" charset="0"/>
                <a:cs typeface="Arial" panose="020B0604020202020204" pitchFamily="34" charset="0"/>
              </a:rPr>
              <a:t>and</a:t>
            </a:r>
            <a:r>
              <a:rPr sz="2950" spc="5" dirty="0">
                <a:solidFill>
                  <a:srgbClr val="0078AD"/>
                </a:solidFill>
                <a:latin typeface="Arial" panose="020B0604020202020204" pitchFamily="34" charset="0"/>
                <a:cs typeface="Arial" panose="020B0604020202020204" pitchFamily="34" charset="0"/>
              </a:rPr>
              <a:t> </a:t>
            </a:r>
            <a:r>
              <a:rPr sz="2950" dirty="0">
                <a:solidFill>
                  <a:srgbClr val="0078AD"/>
                </a:solidFill>
                <a:latin typeface="Arial" panose="020B0604020202020204" pitchFamily="34" charset="0"/>
                <a:cs typeface="Arial" panose="020B0604020202020204" pitchFamily="34" charset="0"/>
              </a:rPr>
              <a:t>well-being?</a:t>
            </a:r>
            <a:endParaRPr sz="2950" dirty="0">
              <a:latin typeface="Arial" panose="020B0604020202020204" pitchFamily="34" charset="0"/>
              <a:cs typeface="Arial" panose="020B0604020202020204" pitchFamily="34" charset="0"/>
            </a:endParaRPr>
          </a:p>
          <a:p>
            <a:pPr marL="469265" marR="850265" indent="-457200">
              <a:lnSpc>
                <a:spcPts val="4040"/>
              </a:lnSpc>
              <a:spcBef>
                <a:spcPts val="2305"/>
              </a:spcBef>
              <a:buFont typeface="Arial" panose="020B0604020202020204" pitchFamily="34" charset="0"/>
              <a:buChar char="•"/>
              <a:tabLst>
                <a:tab pos="351790" algn="l"/>
                <a:tab pos="352425" algn="l"/>
              </a:tabLst>
            </a:pPr>
            <a:r>
              <a:rPr sz="2950" spc="10" dirty="0">
                <a:solidFill>
                  <a:srgbClr val="0078AD"/>
                </a:solidFill>
                <a:latin typeface="Arial" panose="020B0604020202020204" pitchFamily="34" charset="0"/>
                <a:cs typeface="Arial" panose="020B0604020202020204" pitchFamily="34" charset="0"/>
              </a:rPr>
              <a:t>What</a:t>
            </a:r>
            <a:r>
              <a:rPr sz="2950" dirty="0">
                <a:solidFill>
                  <a:srgbClr val="0078AD"/>
                </a:solidFill>
                <a:latin typeface="Arial" panose="020B0604020202020204" pitchFamily="34" charset="0"/>
                <a:cs typeface="Arial" panose="020B0604020202020204" pitchFamily="34" charset="0"/>
              </a:rPr>
              <a:t> </a:t>
            </a:r>
            <a:r>
              <a:rPr sz="2950" spc="10" dirty="0">
                <a:solidFill>
                  <a:srgbClr val="0078AD"/>
                </a:solidFill>
                <a:latin typeface="Arial" panose="020B0604020202020204" pitchFamily="34" charset="0"/>
                <a:cs typeface="Arial" panose="020B0604020202020204" pitchFamily="34" charset="0"/>
              </a:rPr>
              <a:t>do</a:t>
            </a:r>
            <a:r>
              <a:rPr sz="2950" spc="5" dirty="0">
                <a:solidFill>
                  <a:srgbClr val="0078AD"/>
                </a:solidFill>
                <a:latin typeface="Arial" panose="020B0604020202020204" pitchFamily="34" charset="0"/>
                <a:cs typeface="Arial" panose="020B0604020202020204" pitchFamily="34" charset="0"/>
              </a:rPr>
              <a:t> </a:t>
            </a:r>
            <a:r>
              <a:rPr sz="2950" spc="-20" dirty="0">
                <a:solidFill>
                  <a:srgbClr val="0078AD"/>
                </a:solidFill>
                <a:latin typeface="Arial" panose="020B0604020202020204" pitchFamily="34" charset="0"/>
                <a:cs typeface="Arial" panose="020B0604020202020204" pitchFamily="34" charset="0"/>
              </a:rPr>
              <a:t>you</a:t>
            </a:r>
            <a:r>
              <a:rPr sz="2950" dirty="0">
                <a:solidFill>
                  <a:srgbClr val="0078AD"/>
                </a:solidFill>
                <a:latin typeface="Arial" panose="020B0604020202020204" pitchFamily="34" charset="0"/>
                <a:cs typeface="Arial" panose="020B0604020202020204" pitchFamily="34" charset="0"/>
              </a:rPr>
              <a:t> </a:t>
            </a:r>
            <a:r>
              <a:rPr sz="2950" spc="5" dirty="0">
                <a:solidFill>
                  <a:srgbClr val="0078AD"/>
                </a:solidFill>
                <a:latin typeface="Arial" panose="020B0604020202020204" pitchFamily="34" charset="0"/>
                <a:cs typeface="Arial" panose="020B0604020202020204" pitchFamily="34" charset="0"/>
              </a:rPr>
              <a:t>think </a:t>
            </a:r>
            <a:r>
              <a:rPr sz="2950" dirty="0">
                <a:solidFill>
                  <a:srgbClr val="0078AD"/>
                </a:solidFill>
                <a:latin typeface="Arial" panose="020B0604020202020204" pitchFamily="34" charset="0"/>
                <a:cs typeface="Arial" panose="020B0604020202020204" pitchFamily="34" charset="0"/>
              </a:rPr>
              <a:t>schools </a:t>
            </a:r>
            <a:r>
              <a:rPr sz="2950" spc="5" dirty="0">
                <a:solidFill>
                  <a:srgbClr val="0078AD"/>
                </a:solidFill>
                <a:latin typeface="Arial" panose="020B0604020202020204" pitchFamily="34" charset="0"/>
                <a:cs typeface="Arial" panose="020B0604020202020204" pitchFamily="34" charset="0"/>
              </a:rPr>
              <a:t>should </a:t>
            </a:r>
            <a:r>
              <a:rPr sz="2950" spc="10" dirty="0">
                <a:solidFill>
                  <a:srgbClr val="0078AD"/>
                </a:solidFill>
                <a:latin typeface="Arial" panose="020B0604020202020204" pitchFamily="34" charset="0"/>
                <a:cs typeface="Arial" panose="020B0604020202020204" pitchFamily="34" charset="0"/>
              </a:rPr>
              <a:t>do</a:t>
            </a:r>
            <a:r>
              <a:rPr sz="2950" dirty="0">
                <a:solidFill>
                  <a:srgbClr val="0078AD"/>
                </a:solidFill>
                <a:latin typeface="Arial" panose="020B0604020202020204" pitchFamily="34" charset="0"/>
                <a:cs typeface="Arial" panose="020B0604020202020204" pitchFamily="34" charset="0"/>
              </a:rPr>
              <a:t> </a:t>
            </a:r>
            <a:r>
              <a:rPr sz="2950" spc="-5" dirty="0">
                <a:solidFill>
                  <a:srgbClr val="0078AD"/>
                </a:solidFill>
                <a:latin typeface="Arial" panose="020B0604020202020204" pitchFamily="34" charset="0"/>
                <a:cs typeface="Arial" panose="020B0604020202020204" pitchFamily="34" charset="0"/>
              </a:rPr>
              <a:t>to</a:t>
            </a:r>
            <a:r>
              <a:rPr sz="2950" spc="5" dirty="0">
                <a:solidFill>
                  <a:srgbClr val="0078AD"/>
                </a:solidFill>
                <a:latin typeface="Arial" panose="020B0604020202020204" pitchFamily="34" charset="0"/>
                <a:cs typeface="Arial" panose="020B0604020202020204" pitchFamily="34" charset="0"/>
              </a:rPr>
              <a:t> support </a:t>
            </a:r>
            <a:r>
              <a:rPr sz="2950" spc="-680" dirty="0">
                <a:solidFill>
                  <a:srgbClr val="0078AD"/>
                </a:solidFill>
                <a:latin typeface="Arial" panose="020B0604020202020204" pitchFamily="34" charset="0"/>
                <a:cs typeface="Arial" panose="020B0604020202020204" pitchFamily="34" charset="0"/>
              </a:rPr>
              <a:t> </a:t>
            </a:r>
            <a:r>
              <a:rPr sz="2950" spc="5" dirty="0">
                <a:solidFill>
                  <a:srgbClr val="0078AD"/>
                </a:solidFill>
                <a:latin typeface="Arial" panose="020B0604020202020204" pitchFamily="34" charset="0"/>
                <a:cs typeface="Arial" panose="020B0604020202020204" pitchFamily="34" charset="0"/>
              </a:rPr>
              <a:t>inclusion</a:t>
            </a:r>
            <a:r>
              <a:rPr sz="2950" dirty="0">
                <a:solidFill>
                  <a:srgbClr val="0078AD"/>
                </a:solidFill>
                <a:latin typeface="Arial" panose="020B0604020202020204" pitchFamily="34" charset="0"/>
                <a:cs typeface="Arial" panose="020B0604020202020204" pitchFamily="34" charset="0"/>
              </a:rPr>
              <a:t> </a:t>
            </a:r>
            <a:r>
              <a:rPr sz="2950" spc="-10" dirty="0">
                <a:solidFill>
                  <a:srgbClr val="0078AD"/>
                </a:solidFill>
                <a:latin typeface="Arial" panose="020B0604020202020204" pitchFamily="34" charset="0"/>
                <a:cs typeface="Arial" panose="020B0604020202020204" pitchFamily="34" charset="0"/>
              </a:rPr>
              <a:t>of</a:t>
            </a:r>
            <a:r>
              <a:rPr sz="2950" dirty="0">
                <a:solidFill>
                  <a:srgbClr val="0078AD"/>
                </a:solidFill>
                <a:latin typeface="Arial" panose="020B0604020202020204" pitchFamily="34" charset="0"/>
                <a:cs typeface="Arial" panose="020B0604020202020204" pitchFamily="34" charset="0"/>
              </a:rPr>
              <a:t> students </a:t>
            </a:r>
            <a:r>
              <a:rPr sz="2950" spc="5" dirty="0">
                <a:solidFill>
                  <a:srgbClr val="0078AD"/>
                </a:solidFill>
                <a:latin typeface="Arial" panose="020B0604020202020204" pitchFamily="34" charset="0"/>
                <a:cs typeface="Arial" panose="020B0604020202020204" pitchFamily="34" charset="0"/>
              </a:rPr>
              <a:t>with</a:t>
            </a:r>
            <a:r>
              <a:rPr sz="2950" dirty="0">
                <a:solidFill>
                  <a:srgbClr val="0078AD"/>
                </a:solidFill>
                <a:latin typeface="Arial" panose="020B0604020202020204" pitchFamily="34" charset="0"/>
                <a:cs typeface="Arial" panose="020B0604020202020204" pitchFamily="34" charset="0"/>
              </a:rPr>
              <a:t> </a:t>
            </a:r>
            <a:r>
              <a:rPr sz="2950" spc="10" dirty="0">
                <a:solidFill>
                  <a:srgbClr val="0078AD"/>
                </a:solidFill>
                <a:latin typeface="Arial" panose="020B0604020202020204" pitchFamily="34" charset="0"/>
                <a:cs typeface="Arial" panose="020B0604020202020204" pitchFamily="34" charset="0"/>
              </a:rPr>
              <a:t>a</a:t>
            </a:r>
            <a:r>
              <a:rPr sz="2950" dirty="0">
                <a:solidFill>
                  <a:srgbClr val="0078AD"/>
                </a:solidFill>
                <a:latin typeface="Arial" panose="020B0604020202020204" pitchFamily="34" charset="0"/>
                <a:cs typeface="Arial" panose="020B0604020202020204" pitchFamily="34" charset="0"/>
              </a:rPr>
              <a:t> </a:t>
            </a:r>
            <a:r>
              <a:rPr sz="2950" spc="5" dirty="0">
                <a:solidFill>
                  <a:srgbClr val="0078AD"/>
                </a:solidFill>
                <a:latin typeface="Arial" panose="020B0604020202020204" pitchFamily="34" charset="0"/>
                <a:cs typeface="Arial" panose="020B0604020202020204" pitchFamily="34" charset="0"/>
              </a:rPr>
              <a:t>visible</a:t>
            </a:r>
            <a:r>
              <a:rPr sz="2950" dirty="0">
                <a:solidFill>
                  <a:srgbClr val="0078AD"/>
                </a:solidFill>
                <a:latin typeface="Arial" panose="020B0604020202020204" pitchFamily="34" charset="0"/>
                <a:cs typeface="Arial" panose="020B0604020202020204" pitchFamily="34" charset="0"/>
              </a:rPr>
              <a:t> </a:t>
            </a:r>
            <a:r>
              <a:rPr sz="2950" spc="-20" dirty="0">
                <a:solidFill>
                  <a:srgbClr val="0078AD"/>
                </a:solidFill>
                <a:latin typeface="Arial" panose="020B0604020202020204" pitchFamily="34" charset="0"/>
                <a:cs typeface="Arial" panose="020B0604020202020204" pitchFamily="34" charset="0"/>
              </a:rPr>
              <a:t>difference?</a:t>
            </a:r>
            <a:endParaRPr sz="2950" dirty="0">
              <a:latin typeface="Arial" panose="020B0604020202020204" pitchFamily="34" charset="0"/>
              <a:cs typeface="Arial" panose="020B060402020202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3230344" y="1822823"/>
            <a:ext cx="3608704" cy="905375"/>
          </a:xfrm>
          <a:prstGeom prst="rect">
            <a:avLst/>
          </a:prstGeom>
        </p:spPr>
        <p:txBody>
          <a:bodyPr vert="horz" wrap="square" lIns="0" tIns="58419" rIns="0" bIns="0" rtlCol="0">
            <a:spAutoFit/>
          </a:bodyPr>
          <a:lstStyle/>
          <a:p>
            <a:pPr marL="12700" marR="5080">
              <a:lnSpc>
                <a:spcPts val="3260"/>
              </a:lnSpc>
              <a:spcBef>
                <a:spcPts val="459"/>
              </a:spcBef>
            </a:pPr>
            <a:r>
              <a:rPr sz="2950" b="0" dirty="0">
                <a:solidFill>
                  <a:schemeClr val="bg1"/>
                </a:solidFill>
                <a:latin typeface="Arial" panose="020B0604020202020204" pitchFamily="34" charset="0"/>
                <a:cs typeface="Arial" panose="020B0604020202020204" pitchFamily="34" charset="0"/>
              </a:rPr>
              <a:t>Children</a:t>
            </a:r>
            <a:r>
              <a:rPr sz="2950" b="0" spc="-35" dirty="0">
                <a:solidFill>
                  <a:schemeClr val="bg1"/>
                </a:solidFill>
                <a:latin typeface="Arial" panose="020B0604020202020204" pitchFamily="34" charset="0"/>
                <a:cs typeface="Arial" panose="020B0604020202020204" pitchFamily="34" charset="0"/>
              </a:rPr>
              <a:t> </a:t>
            </a:r>
            <a:r>
              <a:rPr sz="2950" b="0" spc="10" dirty="0">
                <a:solidFill>
                  <a:schemeClr val="bg1"/>
                </a:solidFill>
                <a:latin typeface="Arial" panose="020B0604020202020204" pitchFamily="34" charset="0"/>
                <a:cs typeface="Arial" panose="020B0604020202020204" pitchFamily="34" charset="0"/>
              </a:rPr>
              <a:t>and</a:t>
            </a:r>
            <a:r>
              <a:rPr sz="2950" b="0" spc="-35" dirty="0">
                <a:solidFill>
                  <a:schemeClr val="bg1"/>
                </a:solidFill>
                <a:latin typeface="Arial" panose="020B0604020202020204" pitchFamily="34" charset="0"/>
                <a:cs typeface="Arial" panose="020B0604020202020204" pitchFamily="34" charset="0"/>
              </a:rPr>
              <a:t> </a:t>
            </a:r>
            <a:r>
              <a:rPr sz="2950" b="0" spc="-10" dirty="0">
                <a:solidFill>
                  <a:schemeClr val="bg1"/>
                </a:solidFill>
                <a:latin typeface="Arial" panose="020B0604020202020204" pitchFamily="34" charset="0"/>
                <a:cs typeface="Arial" panose="020B0604020202020204" pitchFamily="34" charset="0"/>
              </a:rPr>
              <a:t>young </a:t>
            </a:r>
            <a:r>
              <a:rPr sz="2950" b="0" spc="-775" dirty="0">
                <a:solidFill>
                  <a:schemeClr val="bg1"/>
                </a:solidFill>
                <a:latin typeface="Arial" panose="020B0604020202020204" pitchFamily="34" charset="0"/>
                <a:cs typeface="Arial" panose="020B0604020202020204" pitchFamily="34" charset="0"/>
              </a:rPr>
              <a:t> </a:t>
            </a:r>
            <a:r>
              <a:rPr sz="2950" b="0" spc="-10" dirty="0">
                <a:solidFill>
                  <a:schemeClr val="bg1"/>
                </a:solidFill>
                <a:latin typeface="Arial" panose="020B0604020202020204" pitchFamily="34" charset="0"/>
                <a:cs typeface="Arial" panose="020B0604020202020204" pitchFamily="34" charset="0"/>
              </a:rPr>
              <a:t>people’s </a:t>
            </a:r>
            <a:r>
              <a:rPr sz="2950" b="0" spc="-15" dirty="0">
                <a:solidFill>
                  <a:schemeClr val="bg1"/>
                </a:solidFill>
                <a:latin typeface="Arial" panose="020B0604020202020204" pitchFamily="34" charset="0"/>
                <a:cs typeface="Arial" panose="020B0604020202020204" pitchFamily="34" charset="0"/>
              </a:rPr>
              <a:t>voices</a:t>
            </a:r>
            <a:endParaRPr sz="2950" b="0" dirty="0">
              <a:solidFill>
                <a:schemeClr val="bg1"/>
              </a:solidFill>
              <a:latin typeface="Arial" panose="020B0604020202020204" pitchFamily="34" charset="0"/>
              <a:cs typeface="Arial" panose="020B0604020202020204" pitchFamily="34" charset="0"/>
            </a:endParaRPr>
          </a:p>
        </p:txBody>
      </p:sp>
      <p:sp>
        <p:nvSpPr>
          <p:cNvPr id="3" name="Rectangle 2">
            <a:hlinkClick r:id="rId3"/>
            <a:extLst>
              <a:ext uri="{FF2B5EF4-FFF2-40B4-BE49-F238E27FC236}">
                <a16:creationId xmlns:a16="http://schemas.microsoft.com/office/drawing/2014/main" id="{6AE94FBE-FE6A-2749-8C78-0BA7878F1A1B}"/>
              </a:ext>
            </a:extLst>
          </p:cNvPr>
          <p:cNvSpPr/>
          <p:nvPr/>
        </p:nvSpPr>
        <p:spPr>
          <a:xfrm>
            <a:off x="3041650" y="1692275"/>
            <a:ext cx="14097000" cy="792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3659089" y="2933771"/>
            <a:ext cx="4483100" cy="754380"/>
          </a:xfrm>
          <a:prstGeom prst="rect">
            <a:avLst/>
          </a:prstGeom>
        </p:spPr>
        <p:txBody>
          <a:bodyPr vert="horz" wrap="square" lIns="0" tIns="16510" rIns="0" bIns="0" rtlCol="0">
            <a:spAutoFit/>
          </a:bodyPr>
          <a:lstStyle/>
          <a:p>
            <a:pPr marL="12700">
              <a:lnSpc>
                <a:spcPct val="100000"/>
              </a:lnSpc>
              <a:spcBef>
                <a:spcPts val="130"/>
              </a:spcBef>
            </a:pPr>
            <a:r>
              <a:rPr spc="-100" dirty="0">
                <a:latin typeface="Arial" panose="020B0604020202020204" pitchFamily="34" charset="0"/>
                <a:cs typeface="Arial" panose="020B0604020202020204" pitchFamily="34" charset="0"/>
              </a:rPr>
              <a:t>P</a:t>
            </a:r>
            <a:r>
              <a:rPr spc="15" dirty="0">
                <a:latin typeface="Arial" panose="020B0604020202020204" pitchFamily="34" charset="0"/>
                <a:cs typeface="Arial" panose="020B0604020202020204" pitchFamily="34" charset="0"/>
              </a:rPr>
              <a:t>a</a:t>
            </a:r>
            <a:r>
              <a:rPr spc="-100" dirty="0">
                <a:latin typeface="Arial" panose="020B0604020202020204" pitchFamily="34" charset="0"/>
                <a:cs typeface="Arial" panose="020B0604020202020204" pitchFamily="34" charset="0"/>
              </a:rPr>
              <a:t>r</a:t>
            </a:r>
            <a:r>
              <a:rPr spc="15" dirty="0">
                <a:latin typeface="Arial" panose="020B0604020202020204" pitchFamily="34" charset="0"/>
                <a:cs typeface="Arial" panose="020B0604020202020204" pitchFamily="34" charset="0"/>
              </a:rPr>
              <a:t>en</a:t>
            </a:r>
            <a:r>
              <a:rPr spc="-5" dirty="0">
                <a:latin typeface="Arial" panose="020B0604020202020204" pitchFamily="34" charset="0"/>
                <a:cs typeface="Arial" panose="020B0604020202020204" pitchFamily="34" charset="0"/>
              </a:rPr>
              <a:t>t</a:t>
            </a:r>
            <a:r>
              <a:rPr spc="10" dirty="0">
                <a:latin typeface="Arial" panose="020B0604020202020204" pitchFamily="34" charset="0"/>
                <a:cs typeface="Arial" panose="020B0604020202020204" pitchFamily="34" charset="0"/>
              </a:rPr>
              <a:t>s’</a:t>
            </a:r>
            <a:r>
              <a:rPr spc="-280" dirty="0">
                <a:latin typeface="Arial" panose="020B0604020202020204" pitchFamily="34" charset="0"/>
                <a:cs typeface="Arial" panose="020B0604020202020204" pitchFamily="34" charset="0"/>
              </a:rPr>
              <a:t> </a:t>
            </a:r>
            <a:r>
              <a:rPr spc="-105" dirty="0">
                <a:latin typeface="Arial" panose="020B0604020202020204" pitchFamily="34" charset="0"/>
                <a:cs typeface="Arial" panose="020B0604020202020204" pitchFamily="34" charset="0"/>
              </a:rPr>
              <a:t>v</a:t>
            </a:r>
            <a:r>
              <a:rPr spc="10" dirty="0">
                <a:latin typeface="Arial" panose="020B0604020202020204" pitchFamily="34" charset="0"/>
                <a:cs typeface="Arial" panose="020B0604020202020204" pitchFamily="34" charset="0"/>
              </a:rPr>
              <a:t>oi</a:t>
            </a:r>
            <a:r>
              <a:rPr spc="-15" dirty="0">
                <a:latin typeface="Arial" panose="020B0604020202020204" pitchFamily="34" charset="0"/>
                <a:cs typeface="Arial" panose="020B0604020202020204" pitchFamily="34" charset="0"/>
              </a:rPr>
              <a:t>c</a:t>
            </a:r>
            <a:r>
              <a:rPr spc="-35" dirty="0">
                <a:latin typeface="Arial" panose="020B0604020202020204" pitchFamily="34" charset="0"/>
                <a:cs typeface="Arial" panose="020B0604020202020204" pitchFamily="34" charset="0"/>
              </a:rPr>
              <a:t>e</a:t>
            </a:r>
            <a:r>
              <a:rPr spc="15" dirty="0">
                <a:latin typeface="Arial" panose="020B0604020202020204" pitchFamily="34" charset="0"/>
                <a:cs typeface="Arial" panose="020B0604020202020204" pitchFamily="34" charset="0"/>
              </a:rPr>
              <a:t>s</a:t>
            </a:r>
          </a:p>
        </p:txBody>
      </p:sp>
      <p:sp>
        <p:nvSpPr>
          <p:cNvPr id="3" name="object 3"/>
          <p:cNvSpPr txBox="1"/>
          <p:nvPr/>
        </p:nvSpPr>
        <p:spPr>
          <a:xfrm>
            <a:off x="3659089" y="3918034"/>
            <a:ext cx="10071100" cy="4101956"/>
          </a:xfrm>
          <a:prstGeom prst="rect">
            <a:avLst/>
          </a:prstGeom>
        </p:spPr>
        <p:txBody>
          <a:bodyPr vert="horz" wrap="square" lIns="0" tIns="14604" rIns="0" bIns="0" rtlCol="0">
            <a:spAutoFit/>
          </a:bodyPr>
          <a:lstStyle/>
          <a:p>
            <a:pPr marL="12700">
              <a:lnSpc>
                <a:spcPts val="4040"/>
              </a:lnSpc>
              <a:spcBef>
                <a:spcPts val="114"/>
              </a:spcBef>
            </a:pPr>
            <a:r>
              <a:rPr sz="2950" dirty="0">
                <a:solidFill>
                  <a:srgbClr val="0078AD"/>
                </a:solidFill>
                <a:latin typeface="Arial" panose="020B0604020202020204" pitchFamily="34" charset="0"/>
                <a:cs typeface="Arial" panose="020B0604020202020204" pitchFamily="34" charset="0"/>
              </a:rPr>
              <a:t>While watching the video think about:</a:t>
            </a:r>
            <a:endParaRPr sz="2950" dirty="0">
              <a:latin typeface="Arial" panose="020B0604020202020204" pitchFamily="34" charset="0"/>
              <a:cs typeface="Arial" panose="020B0604020202020204" pitchFamily="34" charset="0"/>
            </a:endParaRPr>
          </a:p>
          <a:p>
            <a:pPr marL="469265" marR="510540" indent="-457200">
              <a:lnSpc>
                <a:spcPts val="4040"/>
              </a:lnSpc>
              <a:spcBef>
                <a:spcPts val="2080"/>
              </a:spcBef>
              <a:buFont typeface="Arial" panose="020B0604020202020204" pitchFamily="34" charset="0"/>
              <a:buChar char="•"/>
              <a:tabLst>
                <a:tab pos="351790" algn="l"/>
                <a:tab pos="352425" algn="l"/>
              </a:tabLst>
            </a:pPr>
            <a:r>
              <a:rPr sz="2950" dirty="0">
                <a:solidFill>
                  <a:srgbClr val="0078AD"/>
                </a:solidFill>
                <a:latin typeface="Arial" panose="020B0604020202020204" pitchFamily="34" charset="0"/>
                <a:cs typeface="Arial" panose="020B0604020202020204" pitchFamily="34" charset="0"/>
              </a:rPr>
              <a:t>Whether the children and their parents have different  priorities and views.</a:t>
            </a:r>
            <a:endParaRPr sz="2950" dirty="0">
              <a:latin typeface="Arial" panose="020B0604020202020204" pitchFamily="34" charset="0"/>
              <a:cs typeface="Arial" panose="020B0604020202020204" pitchFamily="34" charset="0"/>
            </a:endParaRPr>
          </a:p>
          <a:p>
            <a:pPr marL="469265" marR="5080" indent="-457200">
              <a:lnSpc>
                <a:spcPts val="4040"/>
              </a:lnSpc>
              <a:spcBef>
                <a:spcPts val="2075"/>
              </a:spcBef>
              <a:buFont typeface="Arial" panose="020B0604020202020204" pitchFamily="34" charset="0"/>
              <a:buChar char="•"/>
              <a:tabLst>
                <a:tab pos="351790" algn="l"/>
                <a:tab pos="352425" algn="l"/>
              </a:tabLst>
            </a:pPr>
            <a:r>
              <a:rPr sz="2950" dirty="0">
                <a:solidFill>
                  <a:srgbClr val="0078AD"/>
                </a:solidFill>
                <a:latin typeface="Arial" panose="020B0604020202020204" pitchFamily="34" charset="0"/>
                <a:cs typeface="Arial" panose="020B0604020202020204" pitchFamily="34" charset="0"/>
              </a:rPr>
              <a:t>The challenges that parents face when negotiating with  schools and if there are practices that your school could  put in place to initiate and maintain an honest and open  dialogue with parents and their children?</a:t>
            </a:r>
            <a:endParaRPr sz="2950" dirty="0">
              <a:latin typeface="Arial" panose="020B0604020202020204" pitchFamily="34" charset="0"/>
              <a:cs typeface="Arial" panose="020B0604020202020204"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3230344" y="1822823"/>
            <a:ext cx="1557020" cy="905375"/>
          </a:xfrm>
          <a:prstGeom prst="rect">
            <a:avLst/>
          </a:prstGeom>
        </p:spPr>
        <p:txBody>
          <a:bodyPr vert="horz" wrap="square" lIns="0" tIns="58419" rIns="0" bIns="0" rtlCol="0">
            <a:spAutoFit/>
          </a:bodyPr>
          <a:lstStyle/>
          <a:p>
            <a:pPr marL="12700" marR="5080">
              <a:lnSpc>
                <a:spcPts val="3260"/>
              </a:lnSpc>
              <a:spcBef>
                <a:spcPts val="459"/>
              </a:spcBef>
            </a:pPr>
            <a:r>
              <a:rPr sz="2950" b="0" spc="-65" dirty="0">
                <a:solidFill>
                  <a:schemeClr val="bg1"/>
                </a:solidFill>
                <a:latin typeface="Arial" panose="020B0604020202020204" pitchFamily="34" charset="0"/>
                <a:cs typeface="Arial" panose="020B0604020202020204" pitchFamily="34" charset="0"/>
              </a:rPr>
              <a:t>P</a:t>
            </a:r>
            <a:r>
              <a:rPr sz="2950" b="0" spc="10" dirty="0">
                <a:solidFill>
                  <a:schemeClr val="bg1"/>
                </a:solidFill>
                <a:latin typeface="Arial" panose="020B0604020202020204" pitchFamily="34" charset="0"/>
                <a:cs typeface="Arial" panose="020B0604020202020204" pitchFamily="34" charset="0"/>
              </a:rPr>
              <a:t>a</a:t>
            </a:r>
            <a:r>
              <a:rPr sz="2950" b="0" spc="-65" dirty="0">
                <a:solidFill>
                  <a:schemeClr val="bg1"/>
                </a:solidFill>
                <a:latin typeface="Arial" panose="020B0604020202020204" pitchFamily="34" charset="0"/>
                <a:cs typeface="Arial" panose="020B0604020202020204" pitchFamily="34" charset="0"/>
              </a:rPr>
              <a:t>r</a:t>
            </a:r>
            <a:r>
              <a:rPr sz="2950" b="0" spc="10" dirty="0">
                <a:solidFill>
                  <a:schemeClr val="bg1"/>
                </a:solidFill>
                <a:latin typeface="Arial" panose="020B0604020202020204" pitchFamily="34" charset="0"/>
                <a:cs typeface="Arial" panose="020B0604020202020204" pitchFamily="34" charset="0"/>
              </a:rPr>
              <a:t>en</a:t>
            </a:r>
            <a:r>
              <a:rPr sz="2950" b="0" spc="-5" dirty="0">
                <a:solidFill>
                  <a:schemeClr val="bg1"/>
                </a:solidFill>
                <a:latin typeface="Arial" panose="020B0604020202020204" pitchFamily="34" charset="0"/>
                <a:cs typeface="Arial" panose="020B0604020202020204" pitchFamily="34" charset="0"/>
              </a:rPr>
              <a:t>t</a:t>
            </a:r>
            <a:r>
              <a:rPr sz="2950" b="0" spc="5" dirty="0">
                <a:solidFill>
                  <a:schemeClr val="bg1"/>
                </a:solidFill>
                <a:latin typeface="Arial" panose="020B0604020202020204" pitchFamily="34" charset="0"/>
                <a:cs typeface="Arial" panose="020B0604020202020204" pitchFamily="34" charset="0"/>
              </a:rPr>
              <a:t>s’  </a:t>
            </a:r>
            <a:r>
              <a:rPr sz="2950" b="0" spc="-15" dirty="0">
                <a:solidFill>
                  <a:schemeClr val="bg1"/>
                </a:solidFill>
                <a:latin typeface="Arial" panose="020B0604020202020204" pitchFamily="34" charset="0"/>
                <a:cs typeface="Arial" panose="020B0604020202020204" pitchFamily="34" charset="0"/>
              </a:rPr>
              <a:t>voices</a:t>
            </a:r>
            <a:endParaRPr sz="2950" b="0" dirty="0">
              <a:solidFill>
                <a:schemeClr val="bg1"/>
              </a:solidFill>
              <a:latin typeface="Arial" panose="020B0604020202020204" pitchFamily="34" charset="0"/>
              <a:cs typeface="Arial" panose="020B0604020202020204" pitchFamily="34" charset="0"/>
            </a:endParaRPr>
          </a:p>
        </p:txBody>
      </p:sp>
      <p:sp>
        <p:nvSpPr>
          <p:cNvPr id="3" name="Rectangle 2">
            <a:hlinkClick r:id="rId3"/>
            <a:extLst>
              <a:ext uri="{FF2B5EF4-FFF2-40B4-BE49-F238E27FC236}">
                <a16:creationId xmlns:a16="http://schemas.microsoft.com/office/drawing/2014/main" id="{1A0158CA-8102-C74F-B0A8-7EE37C50B3F9}"/>
              </a:ext>
            </a:extLst>
          </p:cNvPr>
          <p:cNvSpPr/>
          <p:nvPr/>
        </p:nvSpPr>
        <p:spPr>
          <a:xfrm>
            <a:off x="3041650" y="1692275"/>
            <a:ext cx="14020800" cy="792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bject 2"/>
          <p:cNvSpPr txBox="1">
            <a:spLocks noGrp="1"/>
          </p:cNvSpPr>
          <p:nvPr>
            <p:ph type="subTitle" idx="4"/>
          </p:nvPr>
        </p:nvSpPr>
        <p:spPr>
          <a:prstGeom prst="rect">
            <a:avLst/>
          </a:prstGeom>
        </p:spPr>
        <p:txBody>
          <a:bodyPr vert="horz" wrap="square" lIns="0" tIns="12065" rIns="0" bIns="0" rtlCol="0">
            <a:spAutoFit/>
          </a:bodyPr>
          <a:lstStyle/>
          <a:p>
            <a:pPr marL="12700" marR="5080">
              <a:lnSpc>
                <a:spcPts val="4040"/>
              </a:lnSpc>
              <a:spcBef>
                <a:spcPts val="95"/>
              </a:spcBef>
            </a:pPr>
            <a:r>
              <a:rPr spc="10" dirty="0">
                <a:solidFill>
                  <a:schemeClr val="bg1"/>
                </a:solidFill>
                <a:latin typeface="Arial" panose="020B0604020202020204" pitchFamily="34" charset="0"/>
                <a:cs typeface="Arial" panose="020B0604020202020204" pitchFamily="34" charset="0"/>
              </a:rPr>
              <a:t>When</a:t>
            </a:r>
            <a:r>
              <a:rPr spc="-5" dirty="0">
                <a:solidFill>
                  <a:schemeClr val="bg1"/>
                </a:solidFill>
                <a:latin typeface="Arial" panose="020B0604020202020204" pitchFamily="34" charset="0"/>
                <a:cs typeface="Arial" panose="020B0604020202020204" pitchFamily="34" charset="0"/>
              </a:rPr>
              <a:t> </a:t>
            </a:r>
            <a:r>
              <a:rPr dirty="0">
                <a:solidFill>
                  <a:schemeClr val="bg1"/>
                </a:solidFill>
                <a:latin typeface="Arial" panose="020B0604020202020204" pitchFamily="34" charset="0"/>
                <a:cs typeface="Arial" panose="020B0604020202020204" pitchFamily="34" charset="0"/>
              </a:rPr>
              <a:t>watching </a:t>
            </a:r>
            <a:r>
              <a:rPr spc="5" dirty="0">
                <a:solidFill>
                  <a:schemeClr val="bg1"/>
                </a:solidFill>
                <a:latin typeface="Arial" panose="020B0604020202020204" pitchFamily="34" charset="0"/>
                <a:cs typeface="Arial" panose="020B0604020202020204" pitchFamily="34" charset="0"/>
              </a:rPr>
              <a:t>this</a:t>
            </a:r>
            <a:r>
              <a:rPr dirty="0">
                <a:solidFill>
                  <a:schemeClr val="bg1"/>
                </a:solidFill>
                <a:latin typeface="Arial" panose="020B0604020202020204" pitchFamily="34" charset="0"/>
                <a:cs typeface="Arial" panose="020B0604020202020204" pitchFamily="34" charset="0"/>
              </a:rPr>
              <a:t> </a:t>
            </a:r>
            <a:r>
              <a:rPr spc="-10" dirty="0">
                <a:solidFill>
                  <a:schemeClr val="bg1"/>
                </a:solidFill>
                <a:latin typeface="Arial" panose="020B0604020202020204" pitchFamily="34" charset="0"/>
                <a:cs typeface="Arial" panose="020B0604020202020204" pitchFamily="34" charset="0"/>
              </a:rPr>
              <a:t>video,</a:t>
            </a:r>
            <a:r>
              <a:rPr spc="-85" dirty="0">
                <a:solidFill>
                  <a:schemeClr val="bg1"/>
                </a:solidFill>
                <a:latin typeface="Arial" panose="020B0604020202020204" pitchFamily="34" charset="0"/>
                <a:cs typeface="Arial" panose="020B0604020202020204" pitchFamily="34" charset="0"/>
              </a:rPr>
              <a:t> </a:t>
            </a:r>
            <a:r>
              <a:rPr spc="5" dirty="0">
                <a:solidFill>
                  <a:schemeClr val="bg1"/>
                </a:solidFill>
                <a:latin typeface="Arial" panose="020B0604020202020204" pitchFamily="34" charset="0"/>
                <a:cs typeface="Arial" panose="020B0604020202020204" pitchFamily="34" charset="0"/>
              </a:rPr>
              <a:t>think</a:t>
            </a:r>
            <a:r>
              <a:rPr dirty="0">
                <a:solidFill>
                  <a:schemeClr val="bg1"/>
                </a:solidFill>
                <a:latin typeface="Arial" panose="020B0604020202020204" pitchFamily="34" charset="0"/>
                <a:cs typeface="Arial" panose="020B0604020202020204" pitchFamily="34" charset="0"/>
              </a:rPr>
              <a:t> </a:t>
            </a:r>
            <a:r>
              <a:rPr spc="5" dirty="0">
                <a:solidFill>
                  <a:schemeClr val="bg1"/>
                </a:solidFill>
                <a:latin typeface="Arial" panose="020B0604020202020204" pitchFamily="34" charset="0"/>
                <a:cs typeface="Arial" panose="020B0604020202020204" pitchFamily="34" charset="0"/>
              </a:rPr>
              <a:t>about</a:t>
            </a:r>
            <a:r>
              <a:rPr dirty="0">
                <a:solidFill>
                  <a:schemeClr val="bg1"/>
                </a:solidFill>
                <a:latin typeface="Arial" panose="020B0604020202020204" pitchFamily="34" charset="0"/>
                <a:cs typeface="Arial" panose="020B0604020202020204" pitchFamily="34" charset="0"/>
              </a:rPr>
              <a:t> </a:t>
            </a:r>
            <a:r>
              <a:rPr spc="5" dirty="0">
                <a:solidFill>
                  <a:schemeClr val="bg1"/>
                </a:solidFill>
                <a:latin typeface="Arial" panose="020B0604020202020204" pitchFamily="34" charset="0"/>
                <a:cs typeface="Arial" panose="020B0604020202020204" pitchFamily="34" charset="0"/>
              </a:rPr>
              <a:t>anything </a:t>
            </a:r>
            <a:r>
              <a:rPr spc="-675" dirty="0">
                <a:solidFill>
                  <a:schemeClr val="bg1"/>
                </a:solidFill>
                <a:latin typeface="Arial" panose="020B0604020202020204" pitchFamily="34" charset="0"/>
                <a:cs typeface="Arial" panose="020B0604020202020204" pitchFamily="34" charset="0"/>
              </a:rPr>
              <a:t> </a:t>
            </a:r>
            <a:r>
              <a:rPr spc="5" dirty="0">
                <a:solidFill>
                  <a:schemeClr val="bg1"/>
                </a:solidFill>
                <a:latin typeface="Arial" panose="020B0604020202020204" pitchFamily="34" charset="0"/>
                <a:cs typeface="Arial" panose="020B0604020202020204" pitchFamily="34" charset="0"/>
              </a:rPr>
              <a:t>that</a:t>
            </a:r>
            <a:r>
              <a:rPr spc="-5" dirty="0">
                <a:solidFill>
                  <a:schemeClr val="bg1"/>
                </a:solidFill>
                <a:latin typeface="Arial" panose="020B0604020202020204" pitchFamily="34" charset="0"/>
                <a:cs typeface="Arial" panose="020B0604020202020204" pitchFamily="34" charset="0"/>
              </a:rPr>
              <a:t> </a:t>
            </a:r>
            <a:r>
              <a:rPr dirty="0">
                <a:solidFill>
                  <a:schemeClr val="bg1"/>
                </a:solidFill>
                <a:latin typeface="Arial" panose="020B0604020202020204" pitchFamily="34" charset="0"/>
                <a:cs typeface="Arial" panose="020B0604020202020204" pitchFamily="34" charset="0"/>
              </a:rPr>
              <a:t>surprises </a:t>
            </a:r>
            <a:r>
              <a:rPr spc="-20" dirty="0">
                <a:solidFill>
                  <a:schemeClr val="bg1"/>
                </a:solidFill>
                <a:latin typeface="Arial" panose="020B0604020202020204" pitchFamily="34" charset="0"/>
                <a:cs typeface="Arial" panose="020B0604020202020204" pitchFamily="34" charset="0"/>
              </a:rPr>
              <a:t>you</a:t>
            </a:r>
            <a:r>
              <a:rPr spc="-5" dirty="0">
                <a:solidFill>
                  <a:schemeClr val="bg1"/>
                </a:solidFill>
                <a:latin typeface="Arial" panose="020B0604020202020204" pitchFamily="34" charset="0"/>
                <a:cs typeface="Arial" panose="020B0604020202020204" pitchFamily="34" charset="0"/>
              </a:rPr>
              <a:t> </a:t>
            </a:r>
            <a:r>
              <a:rPr spc="10" dirty="0">
                <a:solidFill>
                  <a:schemeClr val="bg1"/>
                </a:solidFill>
                <a:latin typeface="Arial" panose="020B0604020202020204" pitchFamily="34" charset="0"/>
                <a:cs typeface="Arial" panose="020B0604020202020204" pitchFamily="34" charset="0"/>
              </a:rPr>
              <a:t>and</a:t>
            </a:r>
            <a:r>
              <a:rPr dirty="0">
                <a:solidFill>
                  <a:schemeClr val="bg1"/>
                </a:solidFill>
                <a:latin typeface="Arial" panose="020B0604020202020204" pitchFamily="34" charset="0"/>
                <a:cs typeface="Arial" panose="020B0604020202020204" pitchFamily="34" charset="0"/>
              </a:rPr>
              <a:t> </a:t>
            </a:r>
            <a:r>
              <a:rPr spc="5" dirty="0">
                <a:solidFill>
                  <a:schemeClr val="bg1"/>
                </a:solidFill>
                <a:latin typeface="Arial" panose="020B0604020202020204" pitchFamily="34" charset="0"/>
                <a:cs typeface="Arial" panose="020B0604020202020204" pitchFamily="34" charset="0"/>
              </a:rPr>
              <a:t>the</a:t>
            </a:r>
            <a:r>
              <a:rPr dirty="0">
                <a:solidFill>
                  <a:schemeClr val="bg1"/>
                </a:solidFill>
                <a:latin typeface="Arial" panose="020B0604020202020204" pitchFamily="34" charset="0"/>
                <a:cs typeface="Arial" panose="020B0604020202020204" pitchFamily="34" charset="0"/>
              </a:rPr>
              <a:t> </a:t>
            </a:r>
            <a:r>
              <a:rPr spc="-30" dirty="0">
                <a:solidFill>
                  <a:schemeClr val="bg1"/>
                </a:solidFill>
                <a:latin typeface="Arial" panose="020B0604020202020204" pitchFamily="34" charset="0"/>
                <a:cs typeface="Arial" panose="020B0604020202020204" pitchFamily="34" charset="0"/>
              </a:rPr>
              <a:t>key</a:t>
            </a:r>
            <a:r>
              <a:rPr spc="-5" dirty="0">
                <a:solidFill>
                  <a:schemeClr val="bg1"/>
                </a:solidFill>
                <a:latin typeface="Arial" panose="020B0604020202020204" pitchFamily="34" charset="0"/>
                <a:cs typeface="Arial" panose="020B0604020202020204" pitchFamily="34" charset="0"/>
              </a:rPr>
              <a:t> </a:t>
            </a:r>
            <a:r>
              <a:rPr spc="-15" dirty="0">
                <a:solidFill>
                  <a:schemeClr val="bg1"/>
                </a:solidFill>
                <a:latin typeface="Arial" panose="020B0604020202020204" pitchFamily="34" charset="0"/>
                <a:cs typeface="Arial" panose="020B0604020202020204" pitchFamily="34" charset="0"/>
              </a:rPr>
              <a:t>messages</a:t>
            </a:r>
            <a:r>
              <a:rPr dirty="0">
                <a:solidFill>
                  <a:schemeClr val="bg1"/>
                </a:solidFill>
                <a:latin typeface="Arial" panose="020B0604020202020204" pitchFamily="34" charset="0"/>
                <a:cs typeface="Arial" panose="020B0604020202020204" pitchFamily="34" charset="0"/>
              </a:rPr>
              <a:t> </a:t>
            </a:r>
            <a:r>
              <a:rPr spc="-20" dirty="0">
                <a:solidFill>
                  <a:schemeClr val="bg1"/>
                </a:solidFill>
                <a:latin typeface="Arial" panose="020B0604020202020204" pitchFamily="34" charset="0"/>
                <a:cs typeface="Arial" panose="020B0604020202020204" pitchFamily="34" charset="0"/>
              </a:rPr>
              <a:t>you </a:t>
            </a:r>
            <a:r>
              <a:rPr spc="-15" dirty="0">
                <a:solidFill>
                  <a:schemeClr val="bg1"/>
                </a:solidFill>
                <a:latin typeface="Arial" panose="020B0604020202020204" pitchFamily="34" charset="0"/>
                <a:cs typeface="Arial" panose="020B0604020202020204" pitchFamily="34" charset="0"/>
              </a:rPr>
              <a:t> take</a:t>
            </a:r>
            <a:r>
              <a:rPr spc="-5" dirty="0">
                <a:solidFill>
                  <a:schemeClr val="bg1"/>
                </a:solidFill>
                <a:latin typeface="Arial" panose="020B0604020202020204" pitchFamily="34" charset="0"/>
                <a:cs typeface="Arial" panose="020B0604020202020204" pitchFamily="34" charset="0"/>
              </a:rPr>
              <a:t> </a:t>
            </a:r>
            <a:r>
              <a:rPr spc="-10" dirty="0">
                <a:solidFill>
                  <a:schemeClr val="bg1"/>
                </a:solidFill>
                <a:latin typeface="Arial" panose="020B0604020202020204" pitchFamily="34" charset="0"/>
                <a:cs typeface="Arial" panose="020B0604020202020204" pitchFamily="34" charset="0"/>
              </a:rPr>
              <a:t>from</a:t>
            </a:r>
            <a:r>
              <a:rPr dirty="0">
                <a:solidFill>
                  <a:schemeClr val="bg1"/>
                </a:solidFill>
                <a:latin typeface="Arial" panose="020B0604020202020204" pitchFamily="34" charset="0"/>
                <a:cs typeface="Arial" panose="020B0604020202020204" pitchFamily="34" charset="0"/>
              </a:rPr>
              <a:t> </a:t>
            </a:r>
            <a:r>
              <a:rPr spc="5" dirty="0">
                <a:solidFill>
                  <a:schemeClr val="bg1"/>
                </a:solidFill>
                <a:latin typeface="Arial" panose="020B0604020202020204" pitchFamily="34" charset="0"/>
                <a:cs typeface="Arial" panose="020B0604020202020204" pitchFamily="34" charset="0"/>
              </a:rPr>
              <a:t>the</a:t>
            </a:r>
            <a:r>
              <a:rPr spc="-5" dirty="0">
                <a:solidFill>
                  <a:schemeClr val="bg1"/>
                </a:solidFill>
                <a:latin typeface="Arial" panose="020B0604020202020204" pitchFamily="34" charset="0"/>
                <a:cs typeface="Arial" panose="020B0604020202020204" pitchFamily="34" charset="0"/>
              </a:rPr>
              <a:t> children</a:t>
            </a:r>
            <a:r>
              <a:rPr dirty="0">
                <a:solidFill>
                  <a:schemeClr val="bg1"/>
                </a:solidFill>
                <a:latin typeface="Arial" panose="020B0604020202020204" pitchFamily="34" charset="0"/>
                <a:cs typeface="Arial" panose="020B0604020202020204" pitchFamily="34" charset="0"/>
              </a:rPr>
              <a:t> </a:t>
            </a:r>
            <a:r>
              <a:rPr spc="10" dirty="0">
                <a:solidFill>
                  <a:schemeClr val="bg1"/>
                </a:solidFill>
                <a:latin typeface="Arial" panose="020B0604020202020204" pitchFamily="34" charset="0"/>
                <a:cs typeface="Arial" panose="020B0604020202020204" pitchFamily="34" charset="0"/>
              </a:rPr>
              <a:t>and</a:t>
            </a:r>
            <a:r>
              <a:rPr dirty="0">
                <a:solidFill>
                  <a:schemeClr val="bg1"/>
                </a:solidFill>
                <a:latin typeface="Arial" panose="020B0604020202020204" pitchFamily="34" charset="0"/>
                <a:cs typeface="Arial" panose="020B0604020202020204" pitchFamily="34" charset="0"/>
              </a:rPr>
              <a:t> </a:t>
            </a:r>
            <a:r>
              <a:rPr spc="-10" dirty="0">
                <a:solidFill>
                  <a:schemeClr val="bg1"/>
                </a:solidFill>
                <a:latin typeface="Arial" panose="020B0604020202020204" pitchFamily="34" charset="0"/>
                <a:cs typeface="Arial" panose="020B0604020202020204" pitchFamily="34" charset="0"/>
              </a:rPr>
              <a:t>young</a:t>
            </a:r>
            <a:r>
              <a:rPr spc="-5" dirty="0">
                <a:solidFill>
                  <a:schemeClr val="bg1"/>
                </a:solidFill>
                <a:latin typeface="Arial" panose="020B0604020202020204" pitchFamily="34" charset="0"/>
                <a:cs typeface="Arial" panose="020B0604020202020204" pitchFamily="34" charset="0"/>
              </a:rPr>
              <a:t> </a:t>
            </a:r>
            <a:r>
              <a:rPr dirty="0">
                <a:solidFill>
                  <a:schemeClr val="bg1"/>
                </a:solidFill>
                <a:latin typeface="Arial" panose="020B0604020202020204" pitchFamily="34" charset="0"/>
                <a:cs typeface="Arial" panose="020B0604020202020204" pitchFamily="34" charset="0"/>
              </a:rPr>
              <a:t>people.</a:t>
            </a:r>
          </a:p>
        </p:txBody>
      </p:sp>
      <p:sp>
        <p:nvSpPr>
          <p:cNvPr id="3" name="object 3"/>
          <p:cNvSpPr txBox="1"/>
          <p:nvPr/>
        </p:nvSpPr>
        <p:spPr>
          <a:xfrm>
            <a:off x="3230344" y="1822823"/>
            <a:ext cx="3608704" cy="905375"/>
          </a:xfrm>
          <a:prstGeom prst="rect">
            <a:avLst/>
          </a:prstGeom>
        </p:spPr>
        <p:txBody>
          <a:bodyPr vert="horz" wrap="square" lIns="0" tIns="58419" rIns="0" bIns="0" rtlCol="0">
            <a:spAutoFit/>
          </a:bodyPr>
          <a:lstStyle/>
          <a:p>
            <a:pPr marL="12700" marR="5080">
              <a:lnSpc>
                <a:spcPts val="3260"/>
              </a:lnSpc>
              <a:spcBef>
                <a:spcPts val="459"/>
              </a:spcBef>
            </a:pPr>
            <a:r>
              <a:rPr sz="2950" dirty="0">
                <a:solidFill>
                  <a:schemeClr val="bg1"/>
                </a:solidFill>
                <a:latin typeface="Arial" panose="020B0604020202020204" pitchFamily="34" charset="0"/>
                <a:cs typeface="Arial" panose="020B0604020202020204" pitchFamily="34" charset="0"/>
              </a:rPr>
              <a:t>Children</a:t>
            </a:r>
            <a:r>
              <a:rPr sz="2950" spc="-35" dirty="0">
                <a:solidFill>
                  <a:schemeClr val="bg1"/>
                </a:solidFill>
                <a:latin typeface="Arial" panose="020B0604020202020204" pitchFamily="34" charset="0"/>
                <a:cs typeface="Arial" panose="020B0604020202020204" pitchFamily="34" charset="0"/>
              </a:rPr>
              <a:t> </a:t>
            </a:r>
            <a:r>
              <a:rPr sz="2950" spc="10" dirty="0">
                <a:solidFill>
                  <a:schemeClr val="bg1"/>
                </a:solidFill>
                <a:latin typeface="Arial" panose="020B0604020202020204" pitchFamily="34" charset="0"/>
                <a:cs typeface="Arial" panose="020B0604020202020204" pitchFamily="34" charset="0"/>
              </a:rPr>
              <a:t>and</a:t>
            </a:r>
            <a:r>
              <a:rPr sz="2950" spc="-35" dirty="0">
                <a:solidFill>
                  <a:schemeClr val="bg1"/>
                </a:solidFill>
                <a:latin typeface="Arial" panose="020B0604020202020204" pitchFamily="34" charset="0"/>
                <a:cs typeface="Arial" panose="020B0604020202020204" pitchFamily="34" charset="0"/>
              </a:rPr>
              <a:t> </a:t>
            </a:r>
            <a:r>
              <a:rPr sz="2950" spc="-10" dirty="0">
                <a:solidFill>
                  <a:schemeClr val="bg1"/>
                </a:solidFill>
                <a:latin typeface="Arial" panose="020B0604020202020204" pitchFamily="34" charset="0"/>
                <a:cs typeface="Arial" panose="020B0604020202020204" pitchFamily="34" charset="0"/>
              </a:rPr>
              <a:t>young </a:t>
            </a:r>
            <a:r>
              <a:rPr sz="2950" spc="-775" dirty="0">
                <a:solidFill>
                  <a:schemeClr val="bg1"/>
                </a:solidFill>
                <a:latin typeface="Arial" panose="020B0604020202020204" pitchFamily="34" charset="0"/>
                <a:cs typeface="Arial" panose="020B0604020202020204" pitchFamily="34" charset="0"/>
              </a:rPr>
              <a:t> </a:t>
            </a:r>
            <a:r>
              <a:rPr sz="2950" spc="-10" dirty="0">
                <a:solidFill>
                  <a:schemeClr val="bg1"/>
                </a:solidFill>
                <a:latin typeface="Arial" panose="020B0604020202020204" pitchFamily="34" charset="0"/>
                <a:cs typeface="Arial" panose="020B0604020202020204" pitchFamily="34" charset="0"/>
              </a:rPr>
              <a:t>people’s </a:t>
            </a:r>
            <a:r>
              <a:rPr sz="2950" spc="-15" dirty="0">
                <a:solidFill>
                  <a:schemeClr val="bg1"/>
                </a:solidFill>
                <a:latin typeface="Arial" panose="020B0604020202020204" pitchFamily="34" charset="0"/>
                <a:cs typeface="Arial" panose="020B0604020202020204" pitchFamily="34" charset="0"/>
              </a:rPr>
              <a:t>voices</a:t>
            </a:r>
            <a:endParaRPr sz="2950" dirty="0">
              <a:solidFill>
                <a:schemeClr val="bg1"/>
              </a:solidFill>
              <a:latin typeface="Arial" panose="020B0604020202020204" pitchFamily="34" charset="0"/>
              <a:cs typeface="Arial" panose="020B0604020202020204" pitchFamily="34" charset="0"/>
            </a:endParaRPr>
          </a:p>
        </p:txBody>
      </p:sp>
      <p:sp>
        <p:nvSpPr>
          <p:cNvPr id="4" name="Rectangle 3">
            <a:hlinkClick r:id="rId3"/>
            <a:extLst>
              <a:ext uri="{FF2B5EF4-FFF2-40B4-BE49-F238E27FC236}">
                <a16:creationId xmlns:a16="http://schemas.microsoft.com/office/drawing/2014/main" id="{808AC910-C748-E44C-8BA6-E100102F7A6F}"/>
              </a:ext>
            </a:extLst>
          </p:cNvPr>
          <p:cNvSpPr/>
          <p:nvPr/>
        </p:nvSpPr>
        <p:spPr>
          <a:xfrm>
            <a:off x="3041650" y="1692275"/>
            <a:ext cx="14097000" cy="784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object 3">
            <a:extLst>
              <a:ext uri="{FF2B5EF4-FFF2-40B4-BE49-F238E27FC236}">
                <a16:creationId xmlns:a16="http://schemas.microsoft.com/office/drawing/2014/main" id="{D682443F-B961-0640-BEE8-45A7347888B5}"/>
              </a:ext>
            </a:extLst>
          </p:cNvPr>
          <p:cNvSpPr txBox="1"/>
          <p:nvPr/>
        </p:nvSpPr>
        <p:spPr>
          <a:xfrm>
            <a:off x="5636895" y="3811963"/>
            <a:ext cx="8830310" cy="3685423"/>
          </a:xfrm>
          <a:prstGeom prst="rect">
            <a:avLst/>
          </a:prstGeom>
        </p:spPr>
        <p:txBody>
          <a:bodyPr vert="horz" wrap="square" lIns="0" tIns="72000" rIns="0" bIns="0" rtlCol="0">
            <a:spAutoFit/>
          </a:bodyPr>
          <a:lstStyle/>
          <a:p>
            <a:pPr marL="12700" algn="ctr">
              <a:lnSpc>
                <a:spcPts val="7660"/>
              </a:lnSpc>
              <a:spcBef>
                <a:spcPts val="5230"/>
              </a:spcBef>
            </a:pPr>
            <a:r>
              <a:rPr lang="en-GB" sz="8200" b="1" dirty="0">
                <a:solidFill>
                  <a:schemeClr val="bg1"/>
                </a:solidFill>
                <a:latin typeface="Arial Black" panose="020B0604020202020204" pitchFamily="34" charset="0"/>
                <a:cs typeface="Arial Black" panose="020B0604020202020204" pitchFamily="34" charset="0"/>
              </a:rPr>
              <a:t>GROUP</a:t>
            </a:r>
            <a:br>
              <a:rPr lang="en-GB" sz="8200" b="1" dirty="0">
                <a:solidFill>
                  <a:schemeClr val="bg1"/>
                </a:solidFill>
                <a:latin typeface="Arial Black" panose="020B0604020202020204" pitchFamily="34" charset="0"/>
                <a:cs typeface="Arial Black" panose="020B0604020202020204" pitchFamily="34" charset="0"/>
              </a:rPr>
            </a:br>
            <a:r>
              <a:rPr sz="8200" b="1" dirty="0">
                <a:solidFill>
                  <a:schemeClr val="bg1"/>
                </a:solidFill>
                <a:latin typeface="Arial Black" panose="020B0604020202020204" pitchFamily="34" charset="0"/>
                <a:cs typeface="Arial Black" panose="020B0604020202020204" pitchFamily="34" charset="0"/>
              </a:rPr>
              <a:t>DISCUSSION</a:t>
            </a:r>
          </a:p>
          <a:p>
            <a:pPr marL="12700" marR="5080" indent="-635" algn="ctr">
              <a:lnSpc>
                <a:spcPts val="4040"/>
              </a:lnSpc>
              <a:spcBef>
                <a:spcPts val="1075"/>
              </a:spcBef>
            </a:pPr>
            <a:r>
              <a:rPr lang="en-GB" sz="2950" dirty="0">
                <a:solidFill>
                  <a:schemeClr val="bg1"/>
                </a:solidFill>
                <a:latin typeface="Arial" panose="020B0604020202020204" pitchFamily="34" charset="0"/>
                <a:cs typeface="Arial" panose="020B0604020202020204" pitchFamily="34" charset="0"/>
              </a:rPr>
              <a:t>Was there anything that surprised you?</a:t>
            </a:r>
            <a:br>
              <a:rPr lang="en-GB" sz="2950" dirty="0">
                <a:solidFill>
                  <a:schemeClr val="bg1"/>
                </a:solidFill>
                <a:latin typeface="Arial" panose="020B0604020202020204" pitchFamily="34" charset="0"/>
                <a:cs typeface="Arial" panose="020B0604020202020204" pitchFamily="34" charset="0"/>
              </a:rPr>
            </a:br>
            <a:r>
              <a:rPr lang="en-GB" sz="2950" dirty="0">
                <a:solidFill>
                  <a:schemeClr val="bg1"/>
                </a:solidFill>
                <a:latin typeface="Arial" panose="020B0604020202020204" pitchFamily="34" charset="0"/>
                <a:cs typeface="Arial" panose="020B0604020202020204" pitchFamily="34" charset="0"/>
              </a:rPr>
              <a:t>What are the key messages you have taken </a:t>
            </a:r>
            <a:br>
              <a:rPr lang="en-GB" sz="2950" dirty="0">
                <a:solidFill>
                  <a:schemeClr val="bg1"/>
                </a:solidFill>
                <a:latin typeface="Arial" panose="020B0604020202020204" pitchFamily="34" charset="0"/>
                <a:cs typeface="Arial" panose="020B0604020202020204" pitchFamily="34" charset="0"/>
              </a:rPr>
            </a:br>
            <a:r>
              <a:rPr lang="en-GB" sz="2950" dirty="0">
                <a:solidFill>
                  <a:schemeClr val="bg1"/>
                </a:solidFill>
                <a:latin typeface="Arial" panose="020B0604020202020204" pitchFamily="34" charset="0"/>
                <a:cs typeface="Arial" panose="020B0604020202020204" pitchFamily="34" charset="0"/>
              </a:rPr>
              <a:t>from the children and young people?</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3659089" y="2933771"/>
            <a:ext cx="4836795" cy="754380"/>
          </a:xfrm>
          <a:prstGeom prst="rect">
            <a:avLst/>
          </a:prstGeom>
        </p:spPr>
        <p:txBody>
          <a:bodyPr vert="horz" wrap="square" lIns="0" tIns="16510" rIns="0" bIns="0" rtlCol="0">
            <a:spAutoFit/>
          </a:bodyPr>
          <a:lstStyle/>
          <a:p>
            <a:pPr marL="12700">
              <a:lnSpc>
                <a:spcPct val="100000"/>
              </a:lnSpc>
              <a:spcBef>
                <a:spcPts val="130"/>
              </a:spcBef>
            </a:pPr>
            <a:r>
              <a:rPr spc="-580" dirty="0">
                <a:latin typeface="Arial" panose="020B0604020202020204" pitchFamily="34" charset="0"/>
                <a:cs typeface="Arial" panose="020B0604020202020204" pitchFamily="34" charset="0"/>
              </a:rPr>
              <a:t>T</a:t>
            </a:r>
            <a:r>
              <a:rPr spc="-15" dirty="0">
                <a:latin typeface="Arial" panose="020B0604020202020204" pitchFamily="34" charset="0"/>
                <a:cs typeface="Arial" panose="020B0604020202020204" pitchFamily="34" charset="0"/>
              </a:rPr>
              <a:t>e</a:t>
            </a:r>
            <a:r>
              <a:rPr spc="15" dirty="0">
                <a:latin typeface="Arial" panose="020B0604020202020204" pitchFamily="34" charset="0"/>
                <a:cs typeface="Arial" panose="020B0604020202020204" pitchFamily="34" charset="0"/>
              </a:rPr>
              <a:t>ache</a:t>
            </a:r>
            <a:r>
              <a:rPr spc="-65" dirty="0">
                <a:latin typeface="Arial" panose="020B0604020202020204" pitchFamily="34" charset="0"/>
                <a:cs typeface="Arial" panose="020B0604020202020204" pitchFamily="34" charset="0"/>
              </a:rPr>
              <a:t>r</a:t>
            </a:r>
            <a:r>
              <a:rPr spc="10" dirty="0">
                <a:latin typeface="Arial" panose="020B0604020202020204" pitchFamily="34" charset="0"/>
                <a:cs typeface="Arial" panose="020B0604020202020204" pitchFamily="34" charset="0"/>
              </a:rPr>
              <a:t>s’</a:t>
            </a:r>
            <a:r>
              <a:rPr spc="-280" dirty="0">
                <a:latin typeface="Arial" panose="020B0604020202020204" pitchFamily="34" charset="0"/>
                <a:cs typeface="Arial" panose="020B0604020202020204" pitchFamily="34" charset="0"/>
              </a:rPr>
              <a:t> </a:t>
            </a:r>
            <a:r>
              <a:rPr spc="-105" dirty="0">
                <a:latin typeface="Arial" panose="020B0604020202020204" pitchFamily="34" charset="0"/>
                <a:cs typeface="Arial" panose="020B0604020202020204" pitchFamily="34" charset="0"/>
              </a:rPr>
              <a:t>v</a:t>
            </a:r>
            <a:r>
              <a:rPr spc="10" dirty="0">
                <a:latin typeface="Arial" panose="020B0604020202020204" pitchFamily="34" charset="0"/>
                <a:cs typeface="Arial" panose="020B0604020202020204" pitchFamily="34" charset="0"/>
              </a:rPr>
              <a:t>oi</a:t>
            </a:r>
            <a:r>
              <a:rPr spc="-15" dirty="0">
                <a:latin typeface="Arial" panose="020B0604020202020204" pitchFamily="34" charset="0"/>
                <a:cs typeface="Arial" panose="020B0604020202020204" pitchFamily="34" charset="0"/>
              </a:rPr>
              <a:t>c</a:t>
            </a:r>
            <a:r>
              <a:rPr spc="-35" dirty="0">
                <a:latin typeface="Arial" panose="020B0604020202020204" pitchFamily="34" charset="0"/>
                <a:cs typeface="Arial" panose="020B0604020202020204" pitchFamily="34" charset="0"/>
              </a:rPr>
              <a:t>e</a:t>
            </a:r>
            <a:r>
              <a:rPr spc="15" dirty="0">
                <a:latin typeface="Arial" panose="020B0604020202020204" pitchFamily="34" charset="0"/>
                <a:cs typeface="Arial" panose="020B0604020202020204" pitchFamily="34" charset="0"/>
              </a:rPr>
              <a:t>s</a:t>
            </a:r>
          </a:p>
        </p:txBody>
      </p:sp>
      <p:sp>
        <p:nvSpPr>
          <p:cNvPr id="3" name="object 3"/>
          <p:cNvSpPr txBox="1"/>
          <p:nvPr/>
        </p:nvSpPr>
        <p:spPr>
          <a:xfrm>
            <a:off x="3659089" y="3918034"/>
            <a:ext cx="10310495" cy="3455670"/>
          </a:xfrm>
          <a:prstGeom prst="rect">
            <a:avLst/>
          </a:prstGeom>
        </p:spPr>
        <p:txBody>
          <a:bodyPr vert="horz" wrap="square" lIns="0" tIns="14604" rIns="0" bIns="0" rtlCol="0">
            <a:spAutoFit/>
          </a:bodyPr>
          <a:lstStyle/>
          <a:p>
            <a:pPr marL="12700">
              <a:lnSpc>
                <a:spcPct val="100000"/>
              </a:lnSpc>
              <a:spcBef>
                <a:spcPts val="114"/>
              </a:spcBef>
            </a:pPr>
            <a:r>
              <a:rPr sz="2950" spc="5" dirty="0">
                <a:solidFill>
                  <a:srgbClr val="0078AD"/>
                </a:solidFill>
                <a:latin typeface="Arial" panose="020B0604020202020204" pitchFamily="34" charset="0"/>
                <a:cs typeface="Arial" panose="020B0604020202020204" pitchFamily="34" charset="0"/>
              </a:rPr>
              <a:t>While</a:t>
            </a:r>
            <a:r>
              <a:rPr sz="2950" dirty="0">
                <a:solidFill>
                  <a:srgbClr val="0078AD"/>
                </a:solidFill>
                <a:latin typeface="Arial" panose="020B0604020202020204" pitchFamily="34" charset="0"/>
                <a:cs typeface="Arial" panose="020B0604020202020204" pitchFamily="34" charset="0"/>
              </a:rPr>
              <a:t> watching </a:t>
            </a:r>
            <a:r>
              <a:rPr sz="2950" spc="5" dirty="0">
                <a:solidFill>
                  <a:srgbClr val="0078AD"/>
                </a:solidFill>
                <a:latin typeface="Arial" panose="020B0604020202020204" pitchFamily="34" charset="0"/>
                <a:cs typeface="Arial" panose="020B0604020202020204" pitchFamily="34" charset="0"/>
              </a:rPr>
              <a:t>the</a:t>
            </a:r>
            <a:r>
              <a:rPr sz="2950" dirty="0">
                <a:solidFill>
                  <a:srgbClr val="0078AD"/>
                </a:solidFill>
                <a:latin typeface="Arial" panose="020B0604020202020204" pitchFamily="34" charset="0"/>
                <a:cs typeface="Arial" panose="020B0604020202020204" pitchFamily="34" charset="0"/>
              </a:rPr>
              <a:t> </a:t>
            </a:r>
            <a:r>
              <a:rPr sz="2950" spc="5" dirty="0">
                <a:solidFill>
                  <a:srgbClr val="0078AD"/>
                </a:solidFill>
                <a:latin typeface="Arial" panose="020B0604020202020204" pitchFamily="34" charset="0"/>
                <a:cs typeface="Arial" panose="020B0604020202020204" pitchFamily="34" charset="0"/>
              </a:rPr>
              <a:t>video</a:t>
            </a:r>
            <a:r>
              <a:rPr sz="2950" dirty="0">
                <a:solidFill>
                  <a:srgbClr val="0078AD"/>
                </a:solidFill>
                <a:latin typeface="Arial" panose="020B0604020202020204" pitchFamily="34" charset="0"/>
                <a:cs typeface="Arial" panose="020B0604020202020204" pitchFamily="34" charset="0"/>
              </a:rPr>
              <a:t> </a:t>
            </a:r>
            <a:r>
              <a:rPr sz="2950" spc="5" dirty="0">
                <a:solidFill>
                  <a:srgbClr val="0078AD"/>
                </a:solidFill>
                <a:latin typeface="Arial" panose="020B0604020202020204" pitchFamily="34" charset="0"/>
                <a:cs typeface="Arial" panose="020B0604020202020204" pitchFamily="34" charset="0"/>
              </a:rPr>
              <a:t>think</a:t>
            </a:r>
            <a:r>
              <a:rPr sz="2950" dirty="0">
                <a:solidFill>
                  <a:srgbClr val="0078AD"/>
                </a:solidFill>
                <a:latin typeface="Arial" panose="020B0604020202020204" pitchFamily="34" charset="0"/>
                <a:cs typeface="Arial" panose="020B0604020202020204" pitchFamily="34" charset="0"/>
              </a:rPr>
              <a:t> </a:t>
            </a:r>
            <a:r>
              <a:rPr sz="2950" spc="5" dirty="0">
                <a:solidFill>
                  <a:srgbClr val="0078AD"/>
                </a:solidFill>
                <a:latin typeface="Arial" panose="020B0604020202020204" pitchFamily="34" charset="0"/>
                <a:cs typeface="Arial" panose="020B0604020202020204" pitchFamily="34" charset="0"/>
              </a:rPr>
              <a:t>about:</a:t>
            </a:r>
            <a:endParaRPr sz="2950" dirty="0">
              <a:latin typeface="Arial" panose="020B0604020202020204" pitchFamily="34" charset="0"/>
              <a:cs typeface="Arial" panose="020B0604020202020204" pitchFamily="34" charset="0"/>
            </a:endParaRPr>
          </a:p>
          <a:p>
            <a:pPr marL="469265" marR="5080" indent="-457200">
              <a:lnSpc>
                <a:spcPct val="109000"/>
              </a:lnSpc>
              <a:spcBef>
                <a:spcPts val="2080"/>
              </a:spcBef>
              <a:buFont typeface="Arial" panose="020B0604020202020204" pitchFamily="34" charset="0"/>
              <a:buChar char="•"/>
              <a:tabLst>
                <a:tab pos="351790" algn="l"/>
                <a:tab pos="352425" algn="l"/>
              </a:tabLst>
            </a:pPr>
            <a:r>
              <a:rPr sz="2950" spc="10" dirty="0">
                <a:solidFill>
                  <a:srgbClr val="0078AD"/>
                </a:solidFill>
                <a:latin typeface="Arial" panose="020B0604020202020204" pitchFamily="34" charset="0"/>
                <a:cs typeface="Arial" panose="020B0604020202020204" pitchFamily="34" charset="0"/>
              </a:rPr>
              <a:t>The</a:t>
            </a:r>
            <a:r>
              <a:rPr sz="2950" dirty="0">
                <a:solidFill>
                  <a:srgbClr val="0078AD"/>
                </a:solidFill>
                <a:latin typeface="Arial" panose="020B0604020202020204" pitchFamily="34" charset="0"/>
                <a:cs typeface="Arial" panose="020B0604020202020204" pitchFamily="34" charset="0"/>
              </a:rPr>
              <a:t> </a:t>
            </a:r>
            <a:r>
              <a:rPr sz="2950" spc="-30" dirty="0">
                <a:solidFill>
                  <a:srgbClr val="0078AD"/>
                </a:solidFill>
                <a:latin typeface="Arial" panose="020B0604020202020204" pitchFamily="34" charset="0"/>
                <a:cs typeface="Arial" panose="020B0604020202020204" pitchFamily="34" charset="0"/>
              </a:rPr>
              <a:t>key</a:t>
            </a:r>
            <a:r>
              <a:rPr sz="2950" dirty="0">
                <a:solidFill>
                  <a:srgbClr val="0078AD"/>
                </a:solidFill>
                <a:latin typeface="Arial" panose="020B0604020202020204" pitchFamily="34" charset="0"/>
                <a:cs typeface="Arial" panose="020B0604020202020204" pitchFamily="34" charset="0"/>
              </a:rPr>
              <a:t> </a:t>
            </a:r>
            <a:r>
              <a:rPr sz="2950" spc="-25" dirty="0">
                <a:solidFill>
                  <a:srgbClr val="0078AD"/>
                </a:solidFill>
                <a:latin typeface="Arial" panose="020B0604020202020204" pitchFamily="34" charset="0"/>
                <a:cs typeface="Arial" panose="020B0604020202020204" pitchFamily="34" charset="0"/>
              </a:rPr>
              <a:t>differences</a:t>
            </a:r>
            <a:r>
              <a:rPr sz="2950" spc="5" dirty="0">
                <a:solidFill>
                  <a:srgbClr val="0078AD"/>
                </a:solidFill>
                <a:latin typeface="Arial" panose="020B0604020202020204" pitchFamily="34" charset="0"/>
                <a:cs typeface="Arial" panose="020B0604020202020204" pitchFamily="34" charset="0"/>
              </a:rPr>
              <a:t> </a:t>
            </a:r>
            <a:r>
              <a:rPr sz="2950" spc="-5" dirty="0">
                <a:solidFill>
                  <a:srgbClr val="0078AD"/>
                </a:solidFill>
                <a:latin typeface="Arial" panose="020B0604020202020204" pitchFamily="34" charset="0"/>
                <a:cs typeface="Arial" panose="020B0604020202020204" pitchFamily="34" charset="0"/>
              </a:rPr>
              <a:t>between</a:t>
            </a:r>
            <a:r>
              <a:rPr sz="2950" dirty="0">
                <a:solidFill>
                  <a:srgbClr val="0078AD"/>
                </a:solidFill>
                <a:latin typeface="Arial" panose="020B0604020202020204" pitchFamily="34" charset="0"/>
                <a:cs typeface="Arial" panose="020B0604020202020204" pitchFamily="34" charset="0"/>
              </a:rPr>
              <a:t> </a:t>
            </a:r>
            <a:r>
              <a:rPr sz="2950" spc="10" dirty="0">
                <a:solidFill>
                  <a:srgbClr val="0078AD"/>
                </a:solidFill>
                <a:latin typeface="Arial" panose="020B0604020202020204" pitchFamily="34" charset="0"/>
                <a:cs typeface="Arial" panose="020B0604020202020204" pitchFamily="34" charset="0"/>
              </a:rPr>
              <a:t>what</a:t>
            </a:r>
            <a:r>
              <a:rPr sz="2950" dirty="0">
                <a:solidFill>
                  <a:srgbClr val="0078AD"/>
                </a:solidFill>
                <a:latin typeface="Arial" panose="020B0604020202020204" pitchFamily="34" charset="0"/>
                <a:cs typeface="Arial" panose="020B0604020202020204" pitchFamily="34" charset="0"/>
              </a:rPr>
              <a:t> </a:t>
            </a:r>
            <a:r>
              <a:rPr sz="2950" spc="5" dirty="0">
                <a:solidFill>
                  <a:srgbClr val="0078AD"/>
                </a:solidFill>
                <a:latin typeface="Arial" panose="020B0604020202020204" pitchFamily="34" charset="0"/>
                <a:cs typeface="Arial" panose="020B0604020202020204" pitchFamily="34" charset="0"/>
              </a:rPr>
              <a:t>the </a:t>
            </a:r>
            <a:r>
              <a:rPr sz="2950" spc="-5" dirty="0">
                <a:solidFill>
                  <a:srgbClr val="0078AD"/>
                </a:solidFill>
                <a:latin typeface="Arial" panose="020B0604020202020204" pitchFamily="34" charset="0"/>
                <a:cs typeface="Arial" panose="020B0604020202020204" pitchFamily="34" charset="0"/>
              </a:rPr>
              <a:t>children</a:t>
            </a:r>
            <a:r>
              <a:rPr sz="2950" dirty="0">
                <a:solidFill>
                  <a:srgbClr val="0078AD"/>
                </a:solidFill>
                <a:latin typeface="Arial" panose="020B0604020202020204" pitchFamily="34" charset="0"/>
                <a:cs typeface="Arial" panose="020B0604020202020204" pitchFamily="34" charset="0"/>
              </a:rPr>
              <a:t> </a:t>
            </a:r>
            <a:r>
              <a:rPr sz="2950" spc="10" dirty="0">
                <a:solidFill>
                  <a:srgbClr val="0078AD"/>
                </a:solidFill>
                <a:latin typeface="Arial" panose="020B0604020202020204" pitchFamily="34" charset="0"/>
                <a:cs typeface="Arial" panose="020B0604020202020204" pitchFamily="34" charset="0"/>
              </a:rPr>
              <a:t>and</a:t>
            </a:r>
            <a:r>
              <a:rPr sz="2950" spc="5" dirty="0">
                <a:solidFill>
                  <a:srgbClr val="0078AD"/>
                </a:solidFill>
                <a:latin typeface="Arial" panose="020B0604020202020204" pitchFamily="34" charset="0"/>
                <a:cs typeface="Arial" panose="020B0604020202020204" pitchFamily="34" charset="0"/>
              </a:rPr>
              <a:t> </a:t>
            </a:r>
            <a:r>
              <a:rPr sz="2950" spc="-10" dirty="0">
                <a:solidFill>
                  <a:srgbClr val="0078AD"/>
                </a:solidFill>
                <a:latin typeface="Arial" panose="020B0604020202020204" pitchFamily="34" charset="0"/>
                <a:cs typeface="Arial" panose="020B0604020202020204" pitchFamily="34" charset="0"/>
              </a:rPr>
              <a:t>young </a:t>
            </a:r>
            <a:r>
              <a:rPr sz="2950" spc="-675" dirty="0">
                <a:solidFill>
                  <a:srgbClr val="0078AD"/>
                </a:solidFill>
                <a:latin typeface="Arial" panose="020B0604020202020204" pitchFamily="34" charset="0"/>
                <a:cs typeface="Arial" panose="020B0604020202020204" pitchFamily="34" charset="0"/>
              </a:rPr>
              <a:t> </a:t>
            </a:r>
            <a:r>
              <a:rPr sz="2950" spc="5" dirty="0">
                <a:solidFill>
                  <a:srgbClr val="0078AD"/>
                </a:solidFill>
                <a:latin typeface="Arial" panose="020B0604020202020204" pitchFamily="34" charset="0"/>
                <a:cs typeface="Arial" panose="020B0604020202020204" pitchFamily="34" charset="0"/>
              </a:rPr>
              <a:t>people</a:t>
            </a:r>
            <a:r>
              <a:rPr sz="2950" dirty="0">
                <a:solidFill>
                  <a:srgbClr val="0078AD"/>
                </a:solidFill>
                <a:latin typeface="Arial" panose="020B0604020202020204" pitchFamily="34" charset="0"/>
                <a:cs typeface="Arial" panose="020B0604020202020204" pitchFamily="34" charset="0"/>
              </a:rPr>
              <a:t> </a:t>
            </a:r>
            <a:r>
              <a:rPr sz="2950" spc="-15" dirty="0">
                <a:solidFill>
                  <a:srgbClr val="0078AD"/>
                </a:solidFill>
                <a:latin typeface="Arial" panose="020B0604020202020204" pitchFamily="34" charset="0"/>
                <a:cs typeface="Arial" panose="020B0604020202020204" pitchFamily="34" charset="0"/>
              </a:rPr>
              <a:t>say</a:t>
            </a:r>
            <a:r>
              <a:rPr sz="2950" dirty="0">
                <a:solidFill>
                  <a:srgbClr val="0078AD"/>
                </a:solidFill>
                <a:latin typeface="Arial" panose="020B0604020202020204" pitchFamily="34" charset="0"/>
                <a:cs typeface="Arial" panose="020B0604020202020204" pitchFamily="34" charset="0"/>
              </a:rPr>
              <a:t> </a:t>
            </a:r>
            <a:r>
              <a:rPr sz="2950" spc="10" dirty="0">
                <a:solidFill>
                  <a:srgbClr val="0078AD"/>
                </a:solidFill>
                <a:latin typeface="Arial" panose="020B0604020202020204" pitchFamily="34" charset="0"/>
                <a:cs typeface="Arial" panose="020B0604020202020204" pitchFamily="34" charset="0"/>
              </a:rPr>
              <a:t>and</a:t>
            </a:r>
            <a:r>
              <a:rPr sz="2950" dirty="0">
                <a:solidFill>
                  <a:srgbClr val="0078AD"/>
                </a:solidFill>
                <a:latin typeface="Arial" panose="020B0604020202020204" pitchFamily="34" charset="0"/>
                <a:cs typeface="Arial" panose="020B0604020202020204" pitchFamily="34" charset="0"/>
              </a:rPr>
              <a:t> </a:t>
            </a:r>
            <a:r>
              <a:rPr sz="2950" spc="10" dirty="0">
                <a:solidFill>
                  <a:srgbClr val="0078AD"/>
                </a:solidFill>
                <a:latin typeface="Arial" panose="020B0604020202020204" pitchFamily="34" charset="0"/>
                <a:cs typeface="Arial" panose="020B0604020202020204" pitchFamily="34" charset="0"/>
              </a:rPr>
              <a:t>what</a:t>
            </a:r>
            <a:r>
              <a:rPr sz="2950" dirty="0">
                <a:solidFill>
                  <a:srgbClr val="0078AD"/>
                </a:solidFill>
                <a:latin typeface="Arial" panose="020B0604020202020204" pitchFamily="34" charset="0"/>
                <a:cs typeface="Arial" panose="020B0604020202020204" pitchFamily="34" charset="0"/>
              </a:rPr>
              <a:t> </a:t>
            </a:r>
            <a:r>
              <a:rPr sz="2950" spc="-5" dirty="0">
                <a:solidFill>
                  <a:srgbClr val="0078AD"/>
                </a:solidFill>
                <a:latin typeface="Arial" panose="020B0604020202020204" pitchFamily="34" charset="0"/>
                <a:cs typeface="Arial" panose="020B0604020202020204" pitchFamily="34" charset="0"/>
              </a:rPr>
              <a:t>teachers</a:t>
            </a:r>
            <a:r>
              <a:rPr sz="2950" dirty="0">
                <a:solidFill>
                  <a:srgbClr val="0078AD"/>
                </a:solidFill>
                <a:latin typeface="Arial" panose="020B0604020202020204" pitchFamily="34" charset="0"/>
                <a:cs typeface="Arial" panose="020B0604020202020204" pitchFamily="34" charset="0"/>
              </a:rPr>
              <a:t> </a:t>
            </a:r>
            <a:r>
              <a:rPr sz="2950" spc="-15" dirty="0">
                <a:solidFill>
                  <a:srgbClr val="0078AD"/>
                </a:solidFill>
                <a:latin typeface="Arial" panose="020B0604020202020204" pitchFamily="34" charset="0"/>
                <a:cs typeface="Arial" panose="020B0604020202020204" pitchFamily="34" charset="0"/>
              </a:rPr>
              <a:t>say</a:t>
            </a:r>
            <a:r>
              <a:rPr sz="2950" spc="5" dirty="0">
                <a:solidFill>
                  <a:srgbClr val="0078AD"/>
                </a:solidFill>
                <a:latin typeface="Arial" panose="020B0604020202020204" pitchFamily="34" charset="0"/>
                <a:cs typeface="Arial" panose="020B0604020202020204" pitchFamily="34" charset="0"/>
              </a:rPr>
              <a:t> about</a:t>
            </a:r>
            <a:r>
              <a:rPr sz="2950" dirty="0">
                <a:solidFill>
                  <a:srgbClr val="0078AD"/>
                </a:solidFill>
                <a:latin typeface="Arial" panose="020B0604020202020204" pitchFamily="34" charset="0"/>
                <a:cs typeface="Arial" panose="020B0604020202020204" pitchFamily="34" charset="0"/>
              </a:rPr>
              <a:t> </a:t>
            </a:r>
            <a:r>
              <a:rPr sz="2950" spc="5" dirty="0">
                <a:solidFill>
                  <a:srgbClr val="0078AD"/>
                </a:solidFill>
                <a:latin typeface="Arial" panose="020B0604020202020204" pitchFamily="34" charset="0"/>
                <a:cs typeface="Arial" panose="020B0604020202020204" pitchFamily="34" charset="0"/>
              </a:rPr>
              <a:t>their</a:t>
            </a:r>
            <a:r>
              <a:rPr sz="2950" dirty="0">
                <a:solidFill>
                  <a:srgbClr val="0078AD"/>
                </a:solidFill>
                <a:latin typeface="Arial" panose="020B0604020202020204" pitchFamily="34" charset="0"/>
                <a:cs typeface="Arial" panose="020B0604020202020204" pitchFamily="34" charset="0"/>
              </a:rPr>
              <a:t> </a:t>
            </a:r>
            <a:r>
              <a:rPr sz="2950" spc="5" dirty="0">
                <a:solidFill>
                  <a:srgbClr val="0078AD"/>
                </a:solidFill>
                <a:latin typeface="Arial" panose="020B0604020202020204" pitchFamily="34" charset="0"/>
                <a:cs typeface="Arial" panose="020B0604020202020204" pitchFamily="34" charset="0"/>
              </a:rPr>
              <a:t>priorities?</a:t>
            </a:r>
            <a:endParaRPr sz="2950" dirty="0">
              <a:latin typeface="Arial" panose="020B0604020202020204" pitchFamily="34" charset="0"/>
              <a:cs typeface="Arial" panose="020B0604020202020204" pitchFamily="34" charset="0"/>
            </a:endParaRPr>
          </a:p>
          <a:p>
            <a:pPr marL="469265" marR="1535430" indent="-457200">
              <a:lnSpc>
                <a:spcPct val="109000"/>
              </a:lnSpc>
              <a:spcBef>
                <a:spcPts val="2075"/>
              </a:spcBef>
              <a:buClr>
                <a:srgbClr val="0078AD"/>
              </a:buClr>
              <a:buFont typeface="Arial" panose="020B0604020202020204" pitchFamily="34" charset="0"/>
              <a:buChar char="•"/>
              <a:tabLst>
                <a:tab pos="389255" algn="l"/>
                <a:tab pos="389890" algn="l"/>
              </a:tabLst>
            </a:pPr>
            <a:r>
              <a:rPr sz="2950" spc="-5" dirty="0">
                <a:solidFill>
                  <a:srgbClr val="0078AD"/>
                </a:solidFill>
                <a:latin typeface="Arial" panose="020B0604020202020204" pitchFamily="34" charset="0"/>
                <a:cs typeface="Arial" panose="020B0604020202020204" pitchFamily="34" charset="0"/>
              </a:rPr>
              <a:t>How </a:t>
            </a:r>
            <a:r>
              <a:rPr sz="2950" spc="-20" dirty="0">
                <a:solidFill>
                  <a:srgbClr val="0078AD"/>
                </a:solidFill>
                <a:latin typeface="Arial" panose="020B0604020202020204" pitchFamily="34" charset="0"/>
                <a:cs typeface="Arial" panose="020B0604020202020204" pitchFamily="34" charset="0"/>
              </a:rPr>
              <a:t>you</a:t>
            </a:r>
            <a:r>
              <a:rPr sz="2950" dirty="0">
                <a:solidFill>
                  <a:srgbClr val="0078AD"/>
                </a:solidFill>
                <a:latin typeface="Arial" panose="020B0604020202020204" pitchFamily="34" charset="0"/>
                <a:cs typeface="Arial" panose="020B0604020202020204" pitchFamily="34" charset="0"/>
              </a:rPr>
              <a:t> could use </a:t>
            </a:r>
            <a:r>
              <a:rPr sz="2950" spc="5" dirty="0">
                <a:solidFill>
                  <a:srgbClr val="0078AD"/>
                </a:solidFill>
                <a:latin typeface="Arial" panose="020B0604020202020204" pitchFamily="34" charset="0"/>
                <a:cs typeface="Arial" panose="020B0604020202020204" pitchFamily="34" charset="0"/>
              </a:rPr>
              <a:t>both</a:t>
            </a:r>
            <a:r>
              <a:rPr sz="2950" dirty="0">
                <a:solidFill>
                  <a:srgbClr val="0078AD"/>
                </a:solidFill>
                <a:latin typeface="Arial" panose="020B0604020202020204" pitchFamily="34" charset="0"/>
                <a:cs typeface="Arial" panose="020B0604020202020204" pitchFamily="34" charset="0"/>
              </a:rPr>
              <a:t> </a:t>
            </a:r>
            <a:r>
              <a:rPr sz="2950" spc="-5" dirty="0">
                <a:solidFill>
                  <a:srgbClr val="0078AD"/>
                </a:solidFill>
                <a:latin typeface="Arial" panose="020B0604020202020204" pitchFamily="34" charset="0"/>
                <a:cs typeface="Arial" panose="020B0604020202020204" pitchFamily="34" charset="0"/>
              </a:rPr>
              <a:t>perspectives</a:t>
            </a:r>
            <a:r>
              <a:rPr sz="2950" dirty="0">
                <a:solidFill>
                  <a:srgbClr val="0078AD"/>
                </a:solidFill>
                <a:latin typeface="Arial" panose="020B0604020202020204" pitchFamily="34" charset="0"/>
                <a:cs typeface="Arial" panose="020B0604020202020204" pitchFamily="34" charset="0"/>
              </a:rPr>
              <a:t> </a:t>
            </a:r>
            <a:r>
              <a:rPr sz="2950" spc="-5" dirty="0">
                <a:solidFill>
                  <a:srgbClr val="0078AD"/>
                </a:solidFill>
                <a:latin typeface="Arial" panose="020B0604020202020204" pitchFamily="34" charset="0"/>
                <a:cs typeface="Arial" panose="020B0604020202020204" pitchFamily="34" charset="0"/>
              </a:rPr>
              <a:t>to</a:t>
            </a:r>
            <a:r>
              <a:rPr sz="2950" dirty="0">
                <a:solidFill>
                  <a:srgbClr val="0078AD"/>
                </a:solidFill>
                <a:latin typeface="Arial" panose="020B0604020202020204" pitchFamily="34" charset="0"/>
                <a:cs typeface="Arial" panose="020B0604020202020204" pitchFamily="34" charset="0"/>
              </a:rPr>
              <a:t> </a:t>
            </a:r>
            <a:r>
              <a:rPr sz="2950" spc="5" dirty="0">
                <a:solidFill>
                  <a:srgbClr val="0078AD"/>
                </a:solidFill>
                <a:latin typeface="Arial" panose="020B0604020202020204" pitchFamily="34" charset="0"/>
                <a:cs typeface="Arial" panose="020B0604020202020204" pitchFamily="34" charset="0"/>
              </a:rPr>
              <a:t>support </a:t>
            </a:r>
            <a:r>
              <a:rPr sz="2950" spc="-680" dirty="0">
                <a:solidFill>
                  <a:srgbClr val="0078AD"/>
                </a:solidFill>
                <a:latin typeface="Arial" panose="020B0604020202020204" pitchFamily="34" charset="0"/>
                <a:cs typeface="Arial" panose="020B0604020202020204" pitchFamily="34" charset="0"/>
              </a:rPr>
              <a:t> </a:t>
            </a:r>
            <a:br>
              <a:rPr lang="en-GB" sz="2950" spc="-680" dirty="0">
                <a:solidFill>
                  <a:srgbClr val="0078AD"/>
                </a:solidFill>
                <a:latin typeface="Arial" panose="020B0604020202020204" pitchFamily="34" charset="0"/>
                <a:cs typeface="Arial" panose="020B0604020202020204" pitchFamily="34" charset="0"/>
              </a:rPr>
            </a:br>
            <a:r>
              <a:rPr sz="2950" spc="10" dirty="0">
                <a:solidFill>
                  <a:srgbClr val="0078AD"/>
                </a:solidFill>
                <a:latin typeface="Arial" panose="020B0604020202020204" pitchFamily="34" charset="0"/>
                <a:cs typeface="Arial" panose="020B0604020202020204" pitchFamily="34" charset="0"/>
              </a:rPr>
              <a:t>a</a:t>
            </a:r>
            <a:r>
              <a:rPr lang="en-GB" sz="2950" spc="10" dirty="0">
                <a:solidFill>
                  <a:srgbClr val="0078AD"/>
                </a:solidFill>
                <a:latin typeface="Arial" panose="020B0604020202020204" pitchFamily="34" charset="0"/>
                <a:cs typeface="Arial" panose="020B0604020202020204" pitchFamily="34" charset="0"/>
              </a:rPr>
              <a:t> </a:t>
            </a:r>
            <a:r>
              <a:rPr sz="2950" spc="5" dirty="0">
                <a:solidFill>
                  <a:srgbClr val="0078AD"/>
                </a:solidFill>
                <a:latin typeface="Arial" panose="020B0604020202020204" pitchFamily="34" charset="0"/>
                <a:cs typeface="Arial" panose="020B0604020202020204" pitchFamily="34" charset="0"/>
              </a:rPr>
              <a:t>student with </a:t>
            </a:r>
            <a:r>
              <a:rPr sz="2950" spc="10" dirty="0">
                <a:solidFill>
                  <a:srgbClr val="0078AD"/>
                </a:solidFill>
                <a:latin typeface="Arial" panose="020B0604020202020204" pitchFamily="34" charset="0"/>
                <a:cs typeface="Arial" panose="020B0604020202020204" pitchFamily="34" charset="0"/>
              </a:rPr>
              <a:t>a </a:t>
            </a:r>
            <a:r>
              <a:rPr sz="2950" spc="5" dirty="0">
                <a:solidFill>
                  <a:srgbClr val="0078AD"/>
                </a:solidFill>
                <a:latin typeface="Arial" panose="020B0604020202020204" pitchFamily="34" charset="0"/>
                <a:cs typeface="Arial" panose="020B0604020202020204" pitchFamily="34" charset="0"/>
              </a:rPr>
              <a:t>visible </a:t>
            </a:r>
            <a:r>
              <a:rPr sz="2950" spc="-25" dirty="0">
                <a:solidFill>
                  <a:srgbClr val="0078AD"/>
                </a:solidFill>
                <a:latin typeface="Arial" panose="020B0604020202020204" pitchFamily="34" charset="0"/>
                <a:cs typeface="Arial" panose="020B0604020202020204" pitchFamily="34" charset="0"/>
              </a:rPr>
              <a:t>difference </a:t>
            </a:r>
            <a:r>
              <a:rPr sz="2950" spc="5" dirty="0">
                <a:solidFill>
                  <a:srgbClr val="0078AD"/>
                </a:solidFill>
                <a:latin typeface="Arial" panose="020B0604020202020204" pitchFamily="34" charset="0"/>
                <a:cs typeface="Arial" panose="020B0604020202020204" pitchFamily="34" charset="0"/>
              </a:rPr>
              <a:t>in </a:t>
            </a:r>
            <a:r>
              <a:rPr sz="2950" spc="-15" dirty="0">
                <a:solidFill>
                  <a:srgbClr val="0078AD"/>
                </a:solidFill>
                <a:latin typeface="Arial" panose="020B0604020202020204" pitchFamily="34" charset="0"/>
                <a:cs typeface="Arial" panose="020B0604020202020204" pitchFamily="34" charset="0"/>
              </a:rPr>
              <a:t>your </a:t>
            </a:r>
            <a:r>
              <a:rPr sz="2950" spc="-5" dirty="0">
                <a:solidFill>
                  <a:srgbClr val="0078AD"/>
                </a:solidFill>
                <a:latin typeface="Arial" panose="020B0604020202020204" pitchFamily="34" charset="0"/>
                <a:cs typeface="Arial" panose="020B0604020202020204" pitchFamily="34" charset="0"/>
              </a:rPr>
              <a:t>class. </a:t>
            </a:r>
            <a:r>
              <a:rPr sz="2950" dirty="0">
                <a:solidFill>
                  <a:srgbClr val="0078AD"/>
                </a:solidFill>
                <a:latin typeface="Arial" panose="020B0604020202020204" pitchFamily="34" charset="0"/>
                <a:cs typeface="Arial" panose="020B0604020202020204" pitchFamily="34" charset="0"/>
              </a:rPr>
              <a:t> </a:t>
            </a:r>
            <a:r>
              <a:rPr sz="2950" spc="-5" dirty="0">
                <a:solidFill>
                  <a:srgbClr val="0078AD"/>
                </a:solidFill>
                <a:latin typeface="Arial" panose="020B0604020202020204" pitchFamily="34" charset="0"/>
                <a:cs typeface="Arial" panose="020B0604020202020204" pitchFamily="34" charset="0"/>
              </a:rPr>
              <a:t>Expect to</a:t>
            </a:r>
            <a:r>
              <a:rPr sz="2950" dirty="0">
                <a:solidFill>
                  <a:srgbClr val="0078AD"/>
                </a:solidFill>
                <a:latin typeface="Arial" panose="020B0604020202020204" pitchFamily="34" charset="0"/>
                <a:cs typeface="Arial" panose="020B0604020202020204" pitchFamily="34" charset="0"/>
              </a:rPr>
              <a:t> </a:t>
            </a:r>
            <a:r>
              <a:rPr sz="2950" spc="-10" dirty="0">
                <a:solidFill>
                  <a:srgbClr val="0078AD"/>
                </a:solidFill>
                <a:latin typeface="Arial" panose="020B0604020202020204" pitchFamily="34" charset="0"/>
                <a:cs typeface="Arial" panose="020B0604020202020204" pitchFamily="34" charset="0"/>
              </a:rPr>
              <a:t>make</a:t>
            </a:r>
            <a:r>
              <a:rPr sz="2950" dirty="0">
                <a:solidFill>
                  <a:srgbClr val="0078AD"/>
                </a:solidFill>
                <a:latin typeface="Arial" panose="020B0604020202020204" pitchFamily="34" charset="0"/>
                <a:cs typeface="Arial" panose="020B0604020202020204" pitchFamily="34" charset="0"/>
              </a:rPr>
              <a:t> some </a:t>
            </a:r>
            <a:r>
              <a:rPr sz="2950" spc="-10" dirty="0">
                <a:solidFill>
                  <a:srgbClr val="0078AD"/>
                </a:solidFill>
                <a:latin typeface="Arial" panose="020B0604020202020204" pitchFamily="34" charset="0"/>
                <a:cs typeface="Arial" panose="020B0604020202020204" pitchFamily="34" charset="0"/>
              </a:rPr>
              <a:t>mistakes</a:t>
            </a:r>
            <a:endParaRPr sz="2950" dirty="0">
              <a:latin typeface="Arial" panose="020B0604020202020204" pitchFamily="34" charset="0"/>
              <a:cs typeface="Arial" panose="020B0604020202020204"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3230344" y="1822823"/>
            <a:ext cx="1765935" cy="905375"/>
          </a:xfrm>
          <a:prstGeom prst="rect">
            <a:avLst/>
          </a:prstGeom>
        </p:spPr>
        <p:txBody>
          <a:bodyPr vert="horz" wrap="square" lIns="0" tIns="58419" rIns="0" bIns="0" rtlCol="0">
            <a:spAutoFit/>
          </a:bodyPr>
          <a:lstStyle/>
          <a:p>
            <a:pPr marL="12700" marR="5080">
              <a:lnSpc>
                <a:spcPts val="3260"/>
              </a:lnSpc>
              <a:spcBef>
                <a:spcPts val="459"/>
              </a:spcBef>
            </a:pPr>
            <a:r>
              <a:rPr sz="2950" b="0" spc="-365" dirty="0">
                <a:solidFill>
                  <a:schemeClr val="bg1"/>
                </a:solidFill>
                <a:latin typeface="Arial" panose="020B0604020202020204" pitchFamily="34" charset="0"/>
                <a:cs typeface="Arial" panose="020B0604020202020204" pitchFamily="34" charset="0"/>
              </a:rPr>
              <a:t>T</a:t>
            </a:r>
            <a:r>
              <a:rPr sz="2950" b="0" spc="-10" dirty="0">
                <a:solidFill>
                  <a:schemeClr val="bg1"/>
                </a:solidFill>
                <a:latin typeface="Arial" panose="020B0604020202020204" pitchFamily="34" charset="0"/>
                <a:cs typeface="Arial" panose="020B0604020202020204" pitchFamily="34" charset="0"/>
              </a:rPr>
              <a:t>e</a:t>
            </a:r>
            <a:r>
              <a:rPr sz="2950" b="0" spc="10" dirty="0">
                <a:solidFill>
                  <a:schemeClr val="bg1"/>
                </a:solidFill>
                <a:latin typeface="Arial" panose="020B0604020202020204" pitchFamily="34" charset="0"/>
                <a:cs typeface="Arial" panose="020B0604020202020204" pitchFamily="34" charset="0"/>
              </a:rPr>
              <a:t>acher</a:t>
            </a:r>
            <a:r>
              <a:rPr sz="2950" b="0" spc="5" dirty="0">
                <a:solidFill>
                  <a:schemeClr val="bg1"/>
                </a:solidFill>
                <a:latin typeface="Arial" panose="020B0604020202020204" pitchFamily="34" charset="0"/>
                <a:cs typeface="Arial" panose="020B0604020202020204" pitchFamily="34" charset="0"/>
              </a:rPr>
              <a:t>s</a:t>
            </a:r>
            <a:r>
              <a:rPr lang="en-GB" sz="2950" b="0" spc="5" dirty="0">
                <a:solidFill>
                  <a:schemeClr val="bg1"/>
                </a:solidFill>
                <a:latin typeface="Arial" panose="020B0604020202020204" pitchFamily="34" charset="0"/>
                <a:cs typeface="Arial" panose="020B0604020202020204" pitchFamily="34" charset="0"/>
              </a:rPr>
              <a:t>'</a:t>
            </a:r>
            <a:r>
              <a:rPr sz="2950" b="0" spc="5" dirty="0">
                <a:solidFill>
                  <a:schemeClr val="bg1"/>
                </a:solidFill>
                <a:latin typeface="Arial" panose="020B0604020202020204" pitchFamily="34" charset="0"/>
                <a:cs typeface="Arial" panose="020B0604020202020204" pitchFamily="34" charset="0"/>
              </a:rPr>
              <a:t>  </a:t>
            </a:r>
            <a:r>
              <a:rPr sz="2950" b="0" spc="-15" dirty="0">
                <a:solidFill>
                  <a:schemeClr val="bg1"/>
                </a:solidFill>
                <a:latin typeface="Arial" panose="020B0604020202020204" pitchFamily="34" charset="0"/>
                <a:cs typeface="Arial" panose="020B0604020202020204" pitchFamily="34" charset="0"/>
              </a:rPr>
              <a:t>voices</a:t>
            </a:r>
            <a:endParaRPr sz="2950" b="0" dirty="0">
              <a:solidFill>
                <a:schemeClr val="bg1"/>
              </a:solidFill>
              <a:latin typeface="Arial" panose="020B0604020202020204" pitchFamily="34" charset="0"/>
              <a:cs typeface="Arial" panose="020B0604020202020204" pitchFamily="34" charset="0"/>
            </a:endParaRPr>
          </a:p>
        </p:txBody>
      </p:sp>
      <p:sp>
        <p:nvSpPr>
          <p:cNvPr id="3" name="Rectangle 2">
            <a:hlinkClick r:id="rId3"/>
            <a:extLst>
              <a:ext uri="{FF2B5EF4-FFF2-40B4-BE49-F238E27FC236}">
                <a16:creationId xmlns:a16="http://schemas.microsoft.com/office/drawing/2014/main" id="{0512257D-DBB5-3F4C-8017-3C771E0D632A}"/>
              </a:ext>
            </a:extLst>
          </p:cNvPr>
          <p:cNvSpPr/>
          <p:nvPr/>
        </p:nvSpPr>
        <p:spPr>
          <a:xfrm>
            <a:off x="3041650" y="1692275"/>
            <a:ext cx="14020800" cy="792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3659089" y="2933771"/>
            <a:ext cx="9683750" cy="754380"/>
          </a:xfrm>
          <a:prstGeom prst="rect">
            <a:avLst/>
          </a:prstGeom>
        </p:spPr>
        <p:txBody>
          <a:bodyPr vert="horz" wrap="square" lIns="0" tIns="16510" rIns="0" bIns="0" rtlCol="0">
            <a:spAutoFit/>
          </a:bodyPr>
          <a:lstStyle/>
          <a:p>
            <a:pPr marL="12700">
              <a:lnSpc>
                <a:spcPct val="100000"/>
              </a:lnSpc>
              <a:spcBef>
                <a:spcPts val="130"/>
              </a:spcBef>
            </a:pPr>
            <a:r>
              <a:rPr dirty="0">
                <a:latin typeface="Arial" panose="020B0604020202020204" pitchFamily="34" charset="0"/>
                <a:cs typeface="Arial" panose="020B0604020202020204" pitchFamily="34" charset="0"/>
              </a:rPr>
              <a:t>Visible difference/disfigurement</a:t>
            </a:r>
          </a:p>
        </p:txBody>
      </p:sp>
      <p:sp>
        <p:nvSpPr>
          <p:cNvPr id="3" name="object 3"/>
          <p:cNvSpPr txBox="1"/>
          <p:nvPr/>
        </p:nvSpPr>
        <p:spPr>
          <a:xfrm>
            <a:off x="3659089" y="3880339"/>
            <a:ext cx="10544175" cy="3627754"/>
          </a:xfrm>
          <a:prstGeom prst="rect">
            <a:avLst/>
          </a:prstGeom>
        </p:spPr>
        <p:txBody>
          <a:bodyPr vert="horz" wrap="square" lIns="0" tIns="12065" rIns="0" bIns="0" rtlCol="0">
            <a:spAutoFit/>
          </a:bodyPr>
          <a:lstStyle/>
          <a:p>
            <a:pPr marL="469265" marR="600075" indent="-457200">
              <a:lnSpc>
                <a:spcPts val="4040"/>
              </a:lnSpc>
              <a:spcBef>
                <a:spcPts val="95"/>
              </a:spcBef>
              <a:buFont typeface="Arial" panose="020B0604020202020204" pitchFamily="34" charset="0"/>
              <a:buChar char="•"/>
              <a:tabLst>
                <a:tab pos="351790" algn="l"/>
                <a:tab pos="352425" algn="l"/>
              </a:tabLst>
            </a:pPr>
            <a:r>
              <a:rPr sz="2950" dirty="0">
                <a:solidFill>
                  <a:srgbClr val="0078AD"/>
                </a:solidFill>
                <a:latin typeface="Arial" panose="020B0604020202020204" pitchFamily="34" charset="0"/>
                <a:cs typeface="Arial" panose="020B0604020202020204" pitchFamily="34" charset="0"/>
              </a:rPr>
              <a:t>What do you understand by the terms visible difference  and disfigurement?</a:t>
            </a:r>
            <a:endParaRPr sz="2950" dirty="0">
              <a:latin typeface="Arial" panose="020B0604020202020204" pitchFamily="34" charset="0"/>
              <a:cs typeface="Arial" panose="020B0604020202020204" pitchFamily="34" charset="0"/>
            </a:endParaRPr>
          </a:p>
          <a:p>
            <a:pPr marL="469265" marR="5080" indent="-457200">
              <a:lnSpc>
                <a:spcPts val="4040"/>
              </a:lnSpc>
              <a:spcBef>
                <a:spcPts val="2310"/>
              </a:spcBef>
              <a:buFont typeface="Arial" panose="020B0604020202020204" pitchFamily="34" charset="0"/>
              <a:buChar char="•"/>
              <a:tabLst>
                <a:tab pos="351790" algn="l"/>
                <a:tab pos="352425" algn="l"/>
              </a:tabLst>
            </a:pPr>
            <a:r>
              <a:rPr sz="2950" dirty="0">
                <a:solidFill>
                  <a:srgbClr val="0078AD"/>
                </a:solidFill>
                <a:latin typeface="Arial" panose="020B0604020202020204" pitchFamily="34" charset="0"/>
                <a:cs typeface="Arial" panose="020B0604020202020204" pitchFamily="34" charset="0"/>
              </a:rPr>
              <a:t>Why do you think there is a move towards using the phrase  ‘visible difference’ rather than ‘disfigurement’?</a:t>
            </a:r>
            <a:endParaRPr sz="2950" dirty="0">
              <a:latin typeface="Arial" panose="020B0604020202020204" pitchFamily="34" charset="0"/>
              <a:cs typeface="Arial" panose="020B0604020202020204" pitchFamily="34" charset="0"/>
            </a:endParaRPr>
          </a:p>
          <a:p>
            <a:pPr marL="469265" marR="462915" indent="-457200">
              <a:lnSpc>
                <a:spcPts val="4040"/>
              </a:lnSpc>
              <a:spcBef>
                <a:spcPts val="2305"/>
              </a:spcBef>
              <a:buFont typeface="Arial" panose="020B0604020202020204" pitchFamily="34" charset="0"/>
              <a:buChar char="•"/>
              <a:tabLst>
                <a:tab pos="351790" algn="l"/>
                <a:tab pos="352425" algn="l"/>
              </a:tabLst>
            </a:pPr>
            <a:r>
              <a:rPr sz="2950" dirty="0">
                <a:solidFill>
                  <a:srgbClr val="0078AD"/>
                </a:solidFill>
                <a:latin typeface="Arial" panose="020B0604020202020204" pitchFamily="34" charset="0"/>
                <a:cs typeface="Arial" panose="020B0604020202020204" pitchFamily="34" charset="0"/>
              </a:rPr>
              <a:t>Discuss these in your groups and make notes, so we can  take feedback.</a:t>
            </a:r>
            <a:endParaRPr sz="2950" dirty="0">
              <a:latin typeface="Arial" panose="020B0604020202020204" pitchFamily="34" charset="0"/>
              <a:cs typeface="Arial" panose="020B0604020202020204"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8562159" y="1583839"/>
            <a:ext cx="2979780" cy="1501052"/>
          </a:xfrm>
          <a:prstGeom prst="rect">
            <a:avLst/>
          </a:prstGeom>
        </p:spPr>
        <p:txBody>
          <a:bodyPr vert="horz" wrap="square" lIns="0" tIns="414655" rIns="0" bIns="0" rtlCol="0">
            <a:spAutoFit/>
          </a:bodyPr>
          <a:lstStyle/>
          <a:p>
            <a:pPr marL="19050" marR="10795" algn="ctr">
              <a:lnSpc>
                <a:spcPct val="100000"/>
              </a:lnSpc>
              <a:spcBef>
                <a:spcPts val="3265"/>
              </a:spcBef>
            </a:pPr>
            <a:r>
              <a:rPr spc="-80" dirty="0">
                <a:latin typeface="Arial" panose="020B0604020202020204" pitchFamily="34" charset="0"/>
                <a:cs typeface="Arial" panose="020B0604020202020204" pitchFamily="34" charset="0"/>
              </a:rPr>
              <a:t>Face</a:t>
            </a:r>
          </a:p>
          <a:p>
            <a:pPr marL="19050" algn="ctr">
              <a:lnSpc>
                <a:spcPct val="100000"/>
              </a:lnSpc>
              <a:spcBef>
                <a:spcPts val="1015"/>
              </a:spcBef>
            </a:pPr>
            <a:r>
              <a:rPr sz="1450" spc="300" dirty="0">
                <a:latin typeface="Arial" panose="020B0604020202020204" pitchFamily="34" charset="0"/>
                <a:cs typeface="Arial" panose="020B0604020202020204" pitchFamily="34" charset="0"/>
              </a:rPr>
              <a:t>BY HANNAH LINDFIELD </a:t>
            </a:r>
          </a:p>
        </p:txBody>
      </p:sp>
      <p:sp>
        <p:nvSpPr>
          <p:cNvPr id="3" name="object 3"/>
          <p:cNvSpPr txBox="1">
            <a:spLocks noGrp="1"/>
          </p:cNvSpPr>
          <p:nvPr>
            <p:ph type="body" idx="1"/>
          </p:nvPr>
        </p:nvSpPr>
        <p:spPr>
          <a:xfrm>
            <a:off x="5767380" y="3362031"/>
            <a:ext cx="8569338" cy="6262292"/>
          </a:xfrm>
          <a:prstGeom prst="rect">
            <a:avLst/>
          </a:prstGeom>
        </p:spPr>
        <p:txBody>
          <a:bodyPr vert="horz" wrap="square" lIns="0" tIns="12065" rIns="0" bIns="0" rtlCol="0">
            <a:spAutoFit/>
          </a:bodyPr>
          <a:lstStyle/>
          <a:p>
            <a:pPr marL="444500" marR="436880" algn="ctr">
              <a:lnSpc>
                <a:spcPts val="4040"/>
              </a:lnSpc>
              <a:spcBef>
                <a:spcPts val="95"/>
              </a:spcBef>
            </a:pPr>
            <a:r>
              <a:rPr dirty="0">
                <a:latin typeface="Arial" panose="020B0604020202020204" pitchFamily="34" charset="0"/>
                <a:cs typeface="Arial" panose="020B0604020202020204" pitchFamily="34" charset="0"/>
              </a:rPr>
              <a:t>See past the scars, I can laugh and smile too  See past the disability, I have a brain too</a:t>
            </a:r>
          </a:p>
          <a:p>
            <a:pPr algn="ctr">
              <a:lnSpc>
                <a:spcPts val="4040"/>
              </a:lnSpc>
              <a:spcBef>
                <a:spcPts val="2625"/>
              </a:spcBef>
            </a:pPr>
            <a:r>
              <a:rPr dirty="0">
                <a:latin typeface="Arial" panose="020B0604020202020204" pitchFamily="34" charset="0"/>
                <a:cs typeface="Arial" panose="020B0604020202020204" pitchFamily="34" charset="0"/>
              </a:rPr>
              <a:t>Do you really care</a:t>
            </a:r>
          </a:p>
          <a:p>
            <a:pPr algn="ctr">
              <a:lnSpc>
                <a:spcPts val="4040"/>
              </a:lnSpc>
              <a:spcBef>
                <a:spcPts val="320"/>
              </a:spcBef>
            </a:pPr>
            <a:r>
              <a:rPr dirty="0">
                <a:latin typeface="Arial" panose="020B0604020202020204" pitchFamily="34" charset="0"/>
                <a:cs typeface="Arial" panose="020B0604020202020204" pitchFamily="34" charset="0"/>
              </a:rPr>
              <a:t>Or is that a hard question to ask?</a:t>
            </a:r>
          </a:p>
          <a:p>
            <a:pPr marL="940435" marR="932815" algn="ctr">
              <a:lnSpc>
                <a:spcPts val="4040"/>
              </a:lnSpc>
            </a:pPr>
            <a:r>
              <a:rPr dirty="0">
                <a:latin typeface="Arial" panose="020B0604020202020204" pitchFamily="34" charset="0"/>
                <a:cs typeface="Arial" panose="020B0604020202020204" pitchFamily="34" charset="0"/>
              </a:rPr>
              <a:t>With each stare or with each comment  You will always open old wounds</a:t>
            </a:r>
          </a:p>
          <a:p>
            <a:pPr marL="713740" marR="706120" indent="586740">
              <a:lnSpc>
                <a:spcPts val="4040"/>
              </a:lnSpc>
              <a:spcBef>
                <a:spcPts val="2080"/>
              </a:spcBef>
            </a:pPr>
            <a:r>
              <a:rPr dirty="0">
                <a:latin typeface="Arial" panose="020B0604020202020204" pitchFamily="34" charset="0"/>
                <a:cs typeface="Arial" panose="020B0604020202020204" pitchFamily="34" charset="0"/>
              </a:rPr>
              <a:t>If you see me wobble, or if I stutter  </a:t>
            </a:r>
            <a:br>
              <a:rPr lang="en-GB" dirty="0">
                <a:latin typeface="Arial" panose="020B0604020202020204" pitchFamily="34" charset="0"/>
                <a:cs typeface="Arial" panose="020B0604020202020204" pitchFamily="34" charset="0"/>
              </a:rPr>
            </a:br>
            <a:r>
              <a:rPr dirty="0">
                <a:latin typeface="Arial" panose="020B0604020202020204" pitchFamily="34" charset="0"/>
                <a:cs typeface="Arial" panose="020B0604020202020204" pitchFamily="34" charset="0"/>
              </a:rPr>
              <a:t>Will you help me or will you let me suffer?</a:t>
            </a:r>
          </a:p>
          <a:p>
            <a:pPr>
              <a:lnSpc>
                <a:spcPts val="4040"/>
              </a:lnSpc>
              <a:spcBef>
                <a:spcPts val="5"/>
              </a:spcBef>
            </a:pPr>
            <a:endParaRPr sz="2750" dirty="0">
              <a:latin typeface="Arial" panose="020B0604020202020204" pitchFamily="34" charset="0"/>
              <a:cs typeface="Arial" panose="020B0604020202020204" pitchFamily="34" charset="0"/>
            </a:endParaRPr>
          </a:p>
          <a:p>
            <a:pPr marL="12700" marR="5080" indent="727075">
              <a:lnSpc>
                <a:spcPts val="4040"/>
              </a:lnSpc>
            </a:pPr>
            <a:r>
              <a:rPr dirty="0">
                <a:latin typeface="Arial" panose="020B0604020202020204" pitchFamily="34" charset="0"/>
                <a:cs typeface="Arial" panose="020B0604020202020204" pitchFamily="34" charset="0"/>
              </a:rPr>
              <a:t>After reading this poem, I hope you know</a:t>
            </a:r>
            <a:br>
              <a:rPr lang="en-GB" dirty="0">
                <a:latin typeface="Arial" panose="020B0604020202020204" pitchFamily="34" charset="0"/>
                <a:cs typeface="Arial" panose="020B0604020202020204" pitchFamily="34" charset="0"/>
              </a:rPr>
            </a:br>
            <a:r>
              <a:rPr dirty="0">
                <a:latin typeface="Arial" panose="020B0604020202020204" pitchFamily="34" charset="0"/>
                <a:cs typeface="Arial" panose="020B0604020202020204" pitchFamily="34" charset="0"/>
              </a:rPr>
              <a:t>Why normal is a place where I have no wish to go</a:t>
            </a:r>
            <a:r>
              <a:rPr spc="-15" dirty="0"/>
              <a:t>!</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3659089" y="2926712"/>
            <a:ext cx="4653915" cy="754380"/>
          </a:xfrm>
          <a:prstGeom prst="rect">
            <a:avLst/>
          </a:prstGeom>
        </p:spPr>
        <p:txBody>
          <a:bodyPr vert="horz" wrap="square" lIns="0" tIns="16510" rIns="0" bIns="0" rtlCol="0">
            <a:spAutoFit/>
          </a:bodyPr>
          <a:lstStyle/>
          <a:p>
            <a:pPr marL="12700">
              <a:lnSpc>
                <a:spcPct val="100000"/>
              </a:lnSpc>
              <a:spcBef>
                <a:spcPts val="130"/>
              </a:spcBef>
            </a:pPr>
            <a:r>
              <a:rPr dirty="0">
                <a:latin typeface="Arial" panose="020B0604020202020204" pitchFamily="34" charset="0"/>
                <a:cs typeface="Arial" panose="020B0604020202020204" pitchFamily="34" charset="0"/>
              </a:rPr>
              <a:t>Moving forward</a:t>
            </a:r>
          </a:p>
        </p:txBody>
      </p:sp>
      <p:sp>
        <p:nvSpPr>
          <p:cNvPr id="3" name="object 3"/>
          <p:cNvSpPr txBox="1"/>
          <p:nvPr/>
        </p:nvSpPr>
        <p:spPr>
          <a:xfrm>
            <a:off x="3659089" y="3873280"/>
            <a:ext cx="10803255" cy="2329180"/>
          </a:xfrm>
          <a:prstGeom prst="rect">
            <a:avLst/>
          </a:prstGeom>
        </p:spPr>
        <p:txBody>
          <a:bodyPr vert="horz" wrap="square" lIns="0" tIns="12065" rIns="0" bIns="0" rtlCol="0">
            <a:spAutoFit/>
          </a:bodyPr>
          <a:lstStyle/>
          <a:p>
            <a:pPr marL="12700" marR="297180">
              <a:lnSpc>
                <a:spcPts val="4040"/>
              </a:lnSpc>
              <a:spcBef>
                <a:spcPts val="95"/>
              </a:spcBef>
            </a:pPr>
            <a:r>
              <a:rPr sz="2950" dirty="0">
                <a:solidFill>
                  <a:srgbClr val="0078AD"/>
                </a:solidFill>
                <a:latin typeface="Arial" panose="020B0604020202020204" pitchFamily="34" charset="0"/>
                <a:cs typeface="Arial" panose="020B0604020202020204" pitchFamily="34" charset="0"/>
              </a:rPr>
              <a:t>Identify three key points that you will take away from today’s  session and make a note of them.</a:t>
            </a:r>
            <a:endParaRPr sz="2950" dirty="0">
              <a:latin typeface="Arial" panose="020B0604020202020204" pitchFamily="34" charset="0"/>
              <a:cs typeface="Arial" panose="020B0604020202020204" pitchFamily="34" charset="0"/>
            </a:endParaRPr>
          </a:p>
          <a:p>
            <a:pPr marL="12700" marR="5080">
              <a:lnSpc>
                <a:spcPts val="4040"/>
              </a:lnSpc>
              <a:spcBef>
                <a:spcPts val="2310"/>
              </a:spcBef>
            </a:pPr>
            <a:r>
              <a:rPr sz="2950" dirty="0">
                <a:solidFill>
                  <a:srgbClr val="0078AD"/>
                </a:solidFill>
                <a:latin typeface="Arial" panose="020B0604020202020204" pitchFamily="34" charset="0"/>
                <a:cs typeface="Arial" panose="020B0604020202020204" pitchFamily="34" charset="0"/>
              </a:rPr>
              <a:t>This is just the beginning, so don’t be afraid to make mistakes. </a:t>
            </a:r>
            <a:br>
              <a:rPr lang="en-GB" sz="2950" dirty="0">
                <a:solidFill>
                  <a:srgbClr val="0078AD"/>
                </a:solidFill>
                <a:latin typeface="Arial" panose="020B0604020202020204" pitchFamily="34" charset="0"/>
                <a:cs typeface="Arial" panose="020B0604020202020204" pitchFamily="34" charset="0"/>
              </a:rPr>
            </a:br>
            <a:r>
              <a:rPr sz="2950" dirty="0">
                <a:solidFill>
                  <a:srgbClr val="0078AD"/>
                </a:solidFill>
                <a:latin typeface="Arial" panose="020B0604020202020204" pitchFamily="34" charset="0"/>
                <a:cs typeface="Arial" panose="020B0604020202020204" pitchFamily="34" charset="0"/>
              </a:rPr>
              <a:t>It is better to try and fail, than not to try at all.</a:t>
            </a:r>
            <a:endParaRPr sz="2950" dirty="0">
              <a:latin typeface="Arial" panose="020B0604020202020204" pitchFamily="34" charset="0"/>
              <a:cs typeface="Arial" panose="020B0604020202020204"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3659089" y="2933771"/>
            <a:ext cx="7759065" cy="754380"/>
          </a:xfrm>
          <a:prstGeom prst="rect">
            <a:avLst/>
          </a:prstGeom>
        </p:spPr>
        <p:txBody>
          <a:bodyPr vert="horz" wrap="square" lIns="0" tIns="16510" rIns="0" bIns="0" rtlCol="0">
            <a:spAutoFit/>
          </a:bodyPr>
          <a:lstStyle/>
          <a:p>
            <a:pPr marL="12700">
              <a:lnSpc>
                <a:spcPct val="100000"/>
              </a:lnSpc>
              <a:spcBef>
                <a:spcPts val="130"/>
              </a:spcBef>
            </a:pPr>
            <a:r>
              <a:rPr dirty="0">
                <a:latin typeface="Arial" panose="020B0604020202020204" pitchFamily="34" charset="0"/>
                <a:cs typeface="Arial" panose="020B0604020202020204" pitchFamily="34" charset="0"/>
              </a:rPr>
              <a:t>Changing Faces resources</a:t>
            </a:r>
          </a:p>
        </p:txBody>
      </p:sp>
      <p:sp>
        <p:nvSpPr>
          <p:cNvPr id="3" name="object 3"/>
          <p:cNvSpPr txBox="1"/>
          <p:nvPr/>
        </p:nvSpPr>
        <p:spPr>
          <a:xfrm>
            <a:off x="3659089" y="3880339"/>
            <a:ext cx="11964035" cy="1030605"/>
          </a:xfrm>
          <a:prstGeom prst="rect">
            <a:avLst/>
          </a:prstGeom>
        </p:spPr>
        <p:txBody>
          <a:bodyPr vert="horz" wrap="square" lIns="0" tIns="64769" rIns="0" bIns="0" rtlCol="0">
            <a:spAutoFit/>
          </a:bodyPr>
          <a:lstStyle/>
          <a:p>
            <a:pPr marL="12700">
              <a:lnSpc>
                <a:spcPct val="100000"/>
              </a:lnSpc>
              <a:spcBef>
                <a:spcPts val="509"/>
              </a:spcBef>
            </a:pPr>
            <a:r>
              <a:rPr sz="2950" dirty="0">
                <a:solidFill>
                  <a:srgbClr val="0078AD"/>
                </a:solidFill>
                <a:latin typeface="Arial" panose="020B0604020202020204" pitchFamily="34" charset="0"/>
                <a:cs typeface="Arial" panose="020B0604020202020204" pitchFamily="34" charset="0"/>
              </a:rPr>
              <a:t>For more advice and support from Changing Faces go to:</a:t>
            </a:r>
            <a:endParaRPr sz="2950" dirty="0">
              <a:latin typeface="Arial" panose="020B0604020202020204" pitchFamily="34" charset="0"/>
              <a:cs typeface="Arial" panose="020B0604020202020204" pitchFamily="34" charset="0"/>
            </a:endParaRPr>
          </a:p>
          <a:p>
            <a:pPr marL="12700">
              <a:lnSpc>
                <a:spcPct val="100000"/>
              </a:lnSpc>
              <a:spcBef>
                <a:spcPts val="420"/>
              </a:spcBef>
            </a:pPr>
            <a:r>
              <a:rPr sz="2950" b="1" dirty="0">
                <a:solidFill>
                  <a:srgbClr val="0078AD"/>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changingfaces.org.uk/for-professionals/teachers-youth-workers</a:t>
            </a:r>
            <a:endParaRPr sz="2950" b="1" dirty="0">
              <a:solidFill>
                <a:srgbClr val="0078AD"/>
              </a:solidFill>
              <a:latin typeface="Arial" panose="020B0604020202020204" pitchFamily="34" charset="0"/>
              <a:cs typeface="Arial" panose="020B0604020202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3659089" y="2933771"/>
            <a:ext cx="10125075" cy="747641"/>
          </a:xfrm>
          <a:prstGeom prst="rect">
            <a:avLst/>
          </a:prstGeom>
        </p:spPr>
        <p:txBody>
          <a:bodyPr vert="horz" wrap="square" lIns="0" tIns="16510" rIns="0" bIns="0" rtlCol="0">
            <a:spAutoFit/>
          </a:bodyPr>
          <a:lstStyle/>
          <a:p>
            <a:pPr marL="12700">
              <a:lnSpc>
                <a:spcPct val="100000"/>
              </a:lnSpc>
              <a:spcBef>
                <a:spcPts val="130"/>
              </a:spcBef>
            </a:pPr>
            <a:r>
              <a:rPr dirty="0">
                <a:latin typeface="Arial" panose="020B0604020202020204" pitchFamily="34" charset="0"/>
                <a:cs typeface="Arial" panose="020B0604020202020204" pitchFamily="34" charset="0"/>
              </a:rPr>
              <a:t>Some causes of visible difference:</a:t>
            </a:r>
          </a:p>
        </p:txBody>
      </p:sp>
      <p:sp>
        <p:nvSpPr>
          <p:cNvPr id="3" name="object 3"/>
          <p:cNvSpPr txBox="1"/>
          <p:nvPr/>
        </p:nvSpPr>
        <p:spPr>
          <a:xfrm>
            <a:off x="3659089" y="3930600"/>
            <a:ext cx="8117840" cy="5692135"/>
          </a:xfrm>
          <a:prstGeom prst="rect">
            <a:avLst/>
          </a:prstGeom>
        </p:spPr>
        <p:txBody>
          <a:bodyPr vert="horz" wrap="square" lIns="0" tIns="14604" rIns="0" bIns="0" rtlCol="0">
            <a:spAutoFit/>
          </a:bodyPr>
          <a:lstStyle/>
          <a:p>
            <a:pPr marL="469265" indent="-457200">
              <a:lnSpc>
                <a:spcPts val="4040"/>
              </a:lnSpc>
              <a:spcBef>
                <a:spcPts val="114"/>
              </a:spcBef>
              <a:buFont typeface="Arial" panose="020B0604020202020204" pitchFamily="34" charset="0"/>
              <a:buChar char="•"/>
              <a:tabLst>
                <a:tab pos="351790" algn="l"/>
                <a:tab pos="352425" algn="l"/>
              </a:tabLst>
            </a:pPr>
            <a:r>
              <a:rPr sz="2950" spc="5" dirty="0">
                <a:solidFill>
                  <a:srgbClr val="0078AD"/>
                </a:solidFill>
                <a:latin typeface="Arial" panose="020B0604020202020204" pitchFamily="34" charset="0"/>
                <a:cs typeface="Arial" panose="020B0604020202020204" pitchFamily="34" charset="0"/>
              </a:rPr>
              <a:t>Skin</a:t>
            </a:r>
            <a:r>
              <a:rPr sz="2950" dirty="0">
                <a:solidFill>
                  <a:srgbClr val="0078AD"/>
                </a:solidFill>
                <a:latin typeface="Arial" panose="020B0604020202020204" pitchFamily="34" charset="0"/>
                <a:cs typeface="Arial" panose="020B0604020202020204" pitchFamily="34" charset="0"/>
              </a:rPr>
              <a:t> </a:t>
            </a:r>
            <a:r>
              <a:rPr sz="2950" spc="5" dirty="0">
                <a:solidFill>
                  <a:srgbClr val="0078AD"/>
                </a:solidFill>
                <a:latin typeface="Arial" panose="020B0604020202020204" pitchFamily="34" charset="0"/>
                <a:cs typeface="Arial" panose="020B0604020202020204" pitchFamily="34" charset="0"/>
              </a:rPr>
              <a:t>conditions</a:t>
            </a:r>
            <a:r>
              <a:rPr sz="2950" dirty="0">
                <a:solidFill>
                  <a:srgbClr val="0078AD"/>
                </a:solidFill>
                <a:latin typeface="Arial" panose="020B0604020202020204" pitchFamily="34" charset="0"/>
                <a:cs typeface="Arial" panose="020B0604020202020204" pitchFamily="34" charset="0"/>
              </a:rPr>
              <a:t> </a:t>
            </a:r>
            <a:r>
              <a:rPr sz="2950" spc="-15" dirty="0">
                <a:solidFill>
                  <a:srgbClr val="0078AD"/>
                </a:solidFill>
                <a:latin typeface="Arial" panose="020B0604020202020204" pitchFamily="34" charset="0"/>
                <a:cs typeface="Arial" panose="020B0604020202020204" pitchFamily="34" charset="0"/>
              </a:rPr>
              <a:t>like</a:t>
            </a:r>
            <a:r>
              <a:rPr sz="2950" spc="5" dirty="0">
                <a:solidFill>
                  <a:srgbClr val="0078AD"/>
                </a:solidFill>
                <a:latin typeface="Arial" panose="020B0604020202020204" pitchFamily="34" charset="0"/>
                <a:cs typeface="Arial" panose="020B0604020202020204" pitchFamily="34" charset="0"/>
              </a:rPr>
              <a:t> </a:t>
            </a:r>
            <a:r>
              <a:rPr sz="2950" spc="-10" dirty="0">
                <a:solidFill>
                  <a:srgbClr val="0078AD"/>
                </a:solidFill>
                <a:latin typeface="Arial" panose="020B0604020202020204" pitchFamily="34" charset="0"/>
                <a:cs typeface="Arial" panose="020B0604020202020204" pitchFamily="34" charset="0"/>
              </a:rPr>
              <a:t>eczema,</a:t>
            </a:r>
            <a:r>
              <a:rPr sz="2950" spc="-85" dirty="0">
                <a:solidFill>
                  <a:srgbClr val="0078AD"/>
                </a:solidFill>
                <a:latin typeface="Arial" panose="020B0604020202020204" pitchFamily="34" charset="0"/>
                <a:cs typeface="Arial" panose="020B0604020202020204" pitchFamily="34" charset="0"/>
              </a:rPr>
              <a:t> </a:t>
            </a:r>
            <a:r>
              <a:rPr sz="2950" spc="-5" dirty="0">
                <a:solidFill>
                  <a:srgbClr val="0078AD"/>
                </a:solidFill>
                <a:latin typeface="Arial" panose="020B0604020202020204" pitchFamily="34" charset="0"/>
                <a:cs typeface="Arial" panose="020B0604020202020204" pitchFamily="34" charset="0"/>
              </a:rPr>
              <a:t>acne,</a:t>
            </a:r>
            <a:r>
              <a:rPr sz="2950" spc="-80" dirty="0">
                <a:solidFill>
                  <a:srgbClr val="0078AD"/>
                </a:solidFill>
                <a:latin typeface="Arial" panose="020B0604020202020204" pitchFamily="34" charset="0"/>
                <a:cs typeface="Arial" panose="020B0604020202020204" pitchFamily="34" charset="0"/>
              </a:rPr>
              <a:t> </a:t>
            </a:r>
            <a:r>
              <a:rPr sz="2950" spc="5" dirty="0">
                <a:solidFill>
                  <a:srgbClr val="0078AD"/>
                </a:solidFill>
                <a:latin typeface="Arial" panose="020B0604020202020204" pitchFamily="34" charset="0"/>
                <a:cs typeface="Arial" panose="020B0604020202020204" pitchFamily="34" charset="0"/>
              </a:rPr>
              <a:t>or</a:t>
            </a:r>
            <a:r>
              <a:rPr sz="2950" dirty="0">
                <a:solidFill>
                  <a:srgbClr val="0078AD"/>
                </a:solidFill>
                <a:latin typeface="Arial" panose="020B0604020202020204" pitchFamily="34" charset="0"/>
                <a:cs typeface="Arial" panose="020B0604020202020204" pitchFamily="34" charset="0"/>
              </a:rPr>
              <a:t> </a:t>
            </a:r>
            <a:r>
              <a:rPr sz="2950" spc="-5" dirty="0">
                <a:solidFill>
                  <a:srgbClr val="0078AD"/>
                </a:solidFill>
                <a:latin typeface="Arial" panose="020B0604020202020204" pitchFamily="34" charset="0"/>
                <a:cs typeface="Arial" panose="020B0604020202020204" pitchFamily="34" charset="0"/>
              </a:rPr>
              <a:t>vitiligo</a:t>
            </a:r>
            <a:endParaRPr sz="2950" dirty="0">
              <a:latin typeface="Arial" panose="020B0604020202020204" pitchFamily="34" charset="0"/>
              <a:cs typeface="Arial" panose="020B0604020202020204" pitchFamily="34" charset="0"/>
            </a:endParaRPr>
          </a:p>
          <a:p>
            <a:pPr marL="469265" indent="-457200">
              <a:lnSpc>
                <a:spcPts val="4040"/>
              </a:lnSpc>
              <a:spcBef>
                <a:spcPts val="2730"/>
              </a:spcBef>
              <a:buFont typeface="Arial" panose="020B0604020202020204" pitchFamily="34" charset="0"/>
              <a:buChar char="•"/>
              <a:tabLst>
                <a:tab pos="351790" algn="l"/>
                <a:tab pos="352425" algn="l"/>
              </a:tabLst>
            </a:pPr>
            <a:r>
              <a:rPr sz="2950" spc="10" dirty="0">
                <a:solidFill>
                  <a:srgbClr val="0078AD"/>
                </a:solidFill>
                <a:latin typeface="Arial" panose="020B0604020202020204" pitchFamily="34" charset="0"/>
                <a:cs typeface="Arial" panose="020B0604020202020204" pitchFamily="34" charset="0"/>
              </a:rPr>
              <a:t>Burns</a:t>
            </a:r>
            <a:endParaRPr sz="2950" dirty="0">
              <a:latin typeface="Arial" panose="020B0604020202020204" pitchFamily="34" charset="0"/>
              <a:cs typeface="Arial" panose="020B0604020202020204" pitchFamily="34" charset="0"/>
            </a:endParaRPr>
          </a:p>
          <a:p>
            <a:pPr marL="469265" indent="-457200">
              <a:lnSpc>
                <a:spcPts val="4040"/>
              </a:lnSpc>
              <a:spcBef>
                <a:spcPts val="2725"/>
              </a:spcBef>
              <a:buFont typeface="Arial" panose="020B0604020202020204" pitchFamily="34" charset="0"/>
              <a:buChar char="•"/>
              <a:tabLst>
                <a:tab pos="351790" algn="l"/>
                <a:tab pos="352425" algn="l"/>
              </a:tabLst>
            </a:pPr>
            <a:r>
              <a:rPr sz="2950" spc="5" dirty="0">
                <a:solidFill>
                  <a:srgbClr val="0078AD"/>
                </a:solidFill>
                <a:latin typeface="Arial" panose="020B0604020202020204" pitchFamily="34" charset="0"/>
                <a:cs typeface="Arial" panose="020B0604020202020204" pitchFamily="34" charset="0"/>
              </a:rPr>
              <a:t>Birthmarks</a:t>
            </a:r>
            <a:endParaRPr sz="2950" dirty="0">
              <a:latin typeface="Arial" panose="020B0604020202020204" pitchFamily="34" charset="0"/>
              <a:cs typeface="Arial" panose="020B0604020202020204" pitchFamily="34" charset="0"/>
            </a:endParaRPr>
          </a:p>
          <a:p>
            <a:pPr marL="469265" marR="86360" indent="-457200">
              <a:lnSpc>
                <a:spcPts val="4040"/>
              </a:lnSpc>
              <a:spcBef>
                <a:spcPts val="2305"/>
              </a:spcBef>
              <a:buFont typeface="Arial" panose="020B0604020202020204" pitchFamily="34" charset="0"/>
              <a:buChar char="•"/>
              <a:tabLst>
                <a:tab pos="351790" algn="l"/>
                <a:tab pos="352425" algn="l"/>
              </a:tabLst>
            </a:pPr>
            <a:r>
              <a:rPr sz="2950" spc="-5" dirty="0">
                <a:solidFill>
                  <a:srgbClr val="0078AD"/>
                </a:solidFill>
                <a:latin typeface="Arial" panose="020B0604020202020204" pitchFamily="34" charset="0"/>
                <a:cs typeface="Arial" panose="020B0604020202020204" pitchFamily="34" charset="0"/>
              </a:rPr>
              <a:t>Craniofacial </a:t>
            </a:r>
            <a:r>
              <a:rPr sz="2950" dirty="0">
                <a:solidFill>
                  <a:srgbClr val="0078AD"/>
                </a:solidFill>
                <a:latin typeface="Arial" panose="020B0604020202020204" pitchFamily="34" charset="0"/>
                <a:cs typeface="Arial" panose="020B0604020202020204" pitchFamily="34" charset="0"/>
              </a:rPr>
              <a:t>conditions,</a:t>
            </a:r>
            <a:r>
              <a:rPr sz="2950" spc="-90" dirty="0">
                <a:solidFill>
                  <a:srgbClr val="0078AD"/>
                </a:solidFill>
                <a:latin typeface="Arial" panose="020B0604020202020204" pitchFamily="34" charset="0"/>
                <a:cs typeface="Arial" panose="020B0604020202020204" pitchFamily="34" charset="0"/>
              </a:rPr>
              <a:t> </a:t>
            </a:r>
            <a:r>
              <a:rPr sz="2950" spc="-15" dirty="0">
                <a:solidFill>
                  <a:srgbClr val="0078AD"/>
                </a:solidFill>
                <a:latin typeface="Arial" panose="020B0604020202020204" pitchFamily="34" charset="0"/>
                <a:cs typeface="Arial" panose="020B0604020202020204" pitchFamily="34" charset="0"/>
              </a:rPr>
              <a:t>affecting</a:t>
            </a:r>
            <a:r>
              <a:rPr sz="2950" spc="-5" dirty="0">
                <a:solidFill>
                  <a:srgbClr val="0078AD"/>
                </a:solidFill>
                <a:latin typeface="Arial" panose="020B0604020202020204" pitchFamily="34" charset="0"/>
                <a:cs typeface="Arial" panose="020B0604020202020204" pitchFamily="34" charset="0"/>
              </a:rPr>
              <a:t> </a:t>
            </a:r>
            <a:r>
              <a:rPr sz="2950" spc="5" dirty="0">
                <a:solidFill>
                  <a:srgbClr val="0078AD"/>
                </a:solidFill>
                <a:latin typeface="Arial" panose="020B0604020202020204" pitchFamily="34" charset="0"/>
                <a:cs typeface="Arial" panose="020B0604020202020204" pitchFamily="34" charset="0"/>
              </a:rPr>
              <a:t>the</a:t>
            </a:r>
            <a:r>
              <a:rPr sz="2950" spc="-5" dirty="0">
                <a:solidFill>
                  <a:srgbClr val="0078AD"/>
                </a:solidFill>
                <a:latin typeface="Arial" panose="020B0604020202020204" pitchFamily="34" charset="0"/>
                <a:cs typeface="Arial" panose="020B0604020202020204" pitchFamily="34" charset="0"/>
              </a:rPr>
              <a:t> </a:t>
            </a:r>
            <a:r>
              <a:rPr sz="2950" spc="-10" dirty="0">
                <a:solidFill>
                  <a:srgbClr val="0078AD"/>
                </a:solidFill>
                <a:latin typeface="Arial" panose="020B0604020202020204" pitchFamily="34" charset="0"/>
                <a:cs typeface="Arial" panose="020B0604020202020204" pitchFamily="34" charset="0"/>
              </a:rPr>
              <a:t>growth </a:t>
            </a:r>
            <a:r>
              <a:rPr sz="2950" spc="-675" dirty="0">
                <a:solidFill>
                  <a:srgbClr val="0078AD"/>
                </a:solidFill>
                <a:latin typeface="Arial" panose="020B0604020202020204" pitchFamily="34" charset="0"/>
                <a:cs typeface="Arial" panose="020B0604020202020204" pitchFamily="34" charset="0"/>
              </a:rPr>
              <a:t> </a:t>
            </a:r>
            <a:r>
              <a:rPr sz="2950" spc="10" dirty="0">
                <a:solidFill>
                  <a:srgbClr val="0078AD"/>
                </a:solidFill>
                <a:latin typeface="Arial" panose="020B0604020202020204" pitchFamily="34" charset="0"/>
                <a:cs typeface="Arial" panose="020B0604020202020204" pitchFamily="34" charset="0"/>
              </a:rPr>
              <a:t>and</a:t>
            </a:r>
            <a:r>
              <a:rPr sz="2950" spc="-5" dirty="0">
                <a:solidFill>
                  <a:srgbClr val="0078AD"/>
                </a:solidFill>
                <a:latin typeface="Arial" panose="020B0604020202020204" pitchFamily="34" charset="0"/>
                <a:cs typeface="Arial" panose="020B0604020202020204" pitchFamily="34" charset="0"/>
              </a:rPr>
              <a:t> development</a:t>
            </a:r>
            <a:r>
              <a:rPr sz="2950" dirty="0">
                <a:solidFill>
                  <a:srgbClr val="0078AD"/>
                </a:solidFill>
                <a:latin typeface="Arial" panose="020B0604020202020204" pitchFamily="34" charset="0"/>
                <a:cs typeface="Arial" panose="020B0604020202020204" pitchFamily="34" charset="0"/>
              </a:rPr>
              <a:t> </a:t>
            </a:r>
            <a:r>
              <a:rPr sz="2950" spc="-10" dirty="0">
                <a:solidFill>
                  <a:srgbClr val="0078AD"/>
                </a:solidFill>
                <a:latin typeface="Arial" panose="020B0604020202020204" pitchFamily="34" charset="0"/>
                <a:cs typeface="Arial" panose="020B0604020202020204" pitchFamily="34" charset="0"/>
              </a:rPr>
              <a:t>of</a:t>
            </a:r>
            <a:r>
              <a:rPr sz="2950" spc="-5" dirty="0">
                <a:solidFill>
                  <a:srgbClr val="0078AD"/>
                </a:solidFill>
                <a:latin typeface="Arial" panose="020B0604020202020204" pitchFamily="34" charset="0"/>
                <a:cs typeface="Arial" panose="020B0604020202020204" pitchFamily="34" charset="0"/>
              </a:rPr>
              <a:t> </a:t>
            </a:r>
            <a:r>
              <a:rPr sz="2950" spc="5" dirty="0">
                <a:solidFill>
                  <a:srgbClr val="0078AD"/>
                </a:solidFill>
                <a:latin typeface="Arial" panose="020B0604020202020204" pitchFamily="34" charset="0"/>
                <a:cs typeface="Arial" panose="020B0604020202020204" pitchFamily="34" charset="0"/>
              </a:rPr>
              <a:t>the</a:t>
            </a:r>
            <a:r>
              <a:rPr sz="2950" dirty="0">
                <a:solidFill>
                  <a:srgbClr val="0078AD"/>
                </a:solidFill>
                <a:latin typeface="Arial" panose="020B0604020202020204" pitchFamily="34" charset="0"/>
                <a:cs typeface="Arial" panose="020B0604020202020204" pitchFamily="34" charset="0"/>
              </a:rPr>
              <a:t> </a:t>
            </a:r>
            <a:r>
              <a:rPr sz="2950" spc="5" dirty="0">
                <a:solidFill>
                  <a:srgbClr val="0078AD"/>
                </a:solidFill>
                <a:latin typeface="Arial" panose="020B0604020202020204" pitchFamily="34" charset="0"/>
                <a:cs typeface="Arial" panose="020B0604020202020204" pitchFamily="34" charset="0"/>
              </a:rPr>
              <a:t>skull</a:t>
            </a:r>
            <a:r>
              <a:rPr sz="2950" spc="-5" dirty="0">
                <a:solidFill>
                  <a:srgbClr val="0078AD"/>
                </a:solidFill>
                <a:latin typeface="Arial" panose="020B0604020202020204" pitchFamily="34" charset="0"/>
                <a:cs typeface="Arial" panose="020B0604020202020204" pitchFamily="34" charset="0"/>
              </a:rPr>
              <a:t> </a:t>
            </a:r>
            <a:r>
              <a:rPr sz="2950" spc="10" dirty="0">
                <a:solidFill>
                  <a:srgbClr val="0078AD"/>
                </a:solidFill>
                <a:latin typeface="Arial" panose="020B0604020202020204" pitchFamily="34" charset="0"/>
                <a:cs typeface="Arial" panose="020B0604020202020204" pitchFamily="34" charset="0"/>
              </a:rPr>
              <a:t>and</a:t>
            </a:r>
            <a:r>
              <a:rPr sz="2950" dirty="0">
                <a:solidFill>
                  <a:srgbClr val="0078AD"/>
                </a:solidFill>
                <a:latin typeface="Arial" panose="020B0604020202020204" pitchFamily="34" charset="0"/>
                <a:cs typeface="Arial" panose="020B0604020202020204" pitchFamily="34" charset="0"/>
              </a:rPr>
              <a:t> </a:t>
            </a:r>
            <a:r>
              <a:rPr sz="2950" spc="-15" dirty="0">
                <a:solidFill>
                  <a:srgbClr val="0078AD"/>
                </a:solidFill>
                <a:latin typeface="Arial" panose="020B0604020202020204" pitchFamily="34" charset="0"/>
                <a:cs typeface="Arial" panose="020B0604020202020204" pitchFamily="34" charset="0"/>
              </a:rPr>
              <a:t>face</a:t>
            </a:r>
            <a:endParaRPr sz="2950" dirty="0">
              <a:latin typeface="Arial" panose="020B0604020202020204" pitchFamily="34" charset="0"/>
              <a:cs typeface="Arial" panose="020B0604020202020204" pitchFamily="34" charset="0"/>
            </a:endParaRPr>
          </a:p>
          <a:p>
            <a:pPr marL="469265" marR="5080" indent="-457200">
              <a:lnSpc>
                <a:spcPts val="4040"/>
              </a:lnSpc>
              <a:spcBef>
                <a:spcPts val="2310"/>
              </a:spcBef>
              <a:buFont typeface="Arial" panose="020B0604020202020204" pitchFamily="34" charset="0"/>
              <a:buChar char="•"/>
              <a:tabLst>
                <a:tab pos="351790" algn="l"/>
                <a:tab pos="352425" algn="l"/>
              </a:tabLst>
            </a:pPr>
            <a:r>
              <a:rPr sz="2950" dirty="0">
                <a:solidFill>
                  <a:srgbClr val="0078AD"/>
                </a:solidFill>
                <a:latin typeface="Arial" panose="020B0604020202020204" pitchFamily="34" charset="0"/>
                <a:cs typeface="Arial" panose="020B0604020202020204" pitchFamily="34" charset="0"/>
              </a:rPr>
              <a:t>Cleft </a:t>
            </a:r>
            <a:r>
              <a:rPr sz="2950" spc="-30" dirty="0">
                <a:solidFill>
                  <a:srgbClr val="0078AD"/>
                </a:solidFill>
                <a:latin typeface="Arial" panose="020B0604020202020204" pitchFamily="34" charset="0"/>
                <a:cs typeface="Arial" panose="020B0604020202020204" pitchFamily="34" charset="0"/>
              </a:rPr>
              <a:t>lip/palate</a:t>
            </a:r>
            <a:r>
              <a:rPr sz="2950" dirty="0">
                <a:solidFill>
                  <a:srgbClr val="0078AD"/>
                </a:solidFill>
                <a:latin typeface="Arial" panose="020B0604020202020204" pitchFamily="34" charset="0"/>
                <a:cs typeface="Arial" panose="020B0604020202020204" pitchFamily="34" charset="0"/>
              </a:rPr>
              <a:t> </a:t>
            </a:r>
            <a:r>
              <a:rPr sz="2950" spc="5" dirty="0">
                <a:solidFill>
                  <a:srgbClr val="0078AD"/>
                </a:solidFill>
                <a:latin typeface="Arial" panose="020B0604020202020204" pitchFamily="34" charset="0"/>
                <a:cs typeface="Arial" panose="020B0604020202020204" pitchFamily="34" charset="0"/>
              </a:rPr>
              <a:t>(a</a:t>
            </a:r>
            <a:r>
              <a:rPr sz="2950" dirty="0">
                <a:solidFill>
                  <a:srgbClr val="0078AD"/>
                </a:solidFill>
                <a:latin typeface="Arial" panose="020B0604020202020204" pitchFamily="34" charset="0"/>
                <a:cs typeface="Arial" panose="020B0604020202020204" pitchFamily="34" charset="0"/>
              </a:rPr>
              <a:t> </a:t>
            </a:r>
            <a:r>
              <a:rPr sz="2950" spc="-20" dirty="0">
                <a:solidFill>
                  <a:srgbClr val="0078AD"/>
                </a:solidFill>
                <a:latin typeface="Arial" panose="020B0604020202020204" pitchFamily="34" charset="0"/>
                <a:cs typeface="Arial" panose="020B0604020202020204" pitchFamily="34" charset="0"/>
              </a:rPr>
              <a:t>gap</a:t>
            </a:r>
            <a:r>
              <a:rPr sz="2950" spc="5" dirty="0">
                <a:solidFill>
                  <a:srgbClr val="0078AD"/>
                </a:solidFill>
                <a:latin typeface="Arial" panose="020B0604020202020204" pitchFamily="34" charset="0"/>
                <a:cs typeface="Arial" panose="020B0604020202020204" pitchFamily="34" charset="0"/>
              </a:rPr>
              <a:t> or</a:t>
            </a:r>
            <a:r>
              <a:rPr sz="2950" dirty="0">
                <a:solidFill>
                  <a:srgbClr val="0078AD"/>
                </a:solidFill>
                <a:latin typeface="Arial" panose="020B0604020202020204" pitchFamily="34" charset="0"/>
                <a:cs typeface="Arial" panose="020B0604020202020204" pitchFamily="34" charset="0"/>
              </a:rPr>
              <a:t> </a:t>
            </a:r>
            <a:r>
              <a:rPr sz="2950" spc="5" dirty="0">
                <a:solidFill>
                  <a:srgbClr val="0078AD"/>
                </a:solidFill>
                <a:latin typeface="Arial" panose="020B0604020202020204" pitchFamily="34" charset="0"/>
                <a:cs typeface="Arial" panose="020B0604020202020204" pitchFamily="34" charset="0"/>
              </a:rPr>
              <a:t>split</a:t>
            </a:r>
            <a:r>
              <a:rPr sz="2950" dirty="0">
                <a:solidFill>
                  <a:srgbClr val="0078AD"/>
                </a:solidFill>
                <a:latin typeface="Arial" panose="020B0604020202020204" pitchFamily="34" charset="0"/>
                <a:cs typeface="Arial" panose="020B0604020202020204" pitchFamily="34" charset="0"/>
              </a:rPr>
              <a:t> </a:t>
            </a:r>
            <a:r>
              <a:rPr sz="2950" spc="5" dirty="0">
                <a:solidFill>
                  <a:srgbClr val="0078AD"/>
                </a:solidFill>
                <a:latin typeface="Arial" panose="020B0604020202020204" pitchFamily="34" charset="0"/>
                <a:cs typeface="Arial" panose="020B0604020202020204" pitchFamily="34" charset="0"/>
              </a:rPr>
              <a:t>in</a:t>
            </a:r>
            <a:r>
              <a:rPr sz="2950" dirty="0">
                <a:solidFill>
                  <a:srgbClr val="0078AD"/>
                </a:solidFill>
                <a:latin typeface="Arial" panose="020B0604020202020204" pitchFamily="34" charset="0"/>
                <a:cs typeface="Arial" panose="020B0604020202020204" pitchFamily="34" charset="0"/>
              </a:rPr>
              <a:t> </a:t>
            </a:r>
            <a:r>
              <a:rPr sz="2950" spc="5" dirty="0">
                <a:solidFill>
                  <a:srgbClr val="0078AD"/>
                </a:solidFill>
                <a:latin typeface="Arial" panose="020B0604020202020204" pitchFamily="34" charset="0"/>
                <a:cs typeface="Arial" panose="020B0604020202020204" pitchFamily="34" charset="0"/>
              </a:rPr>
              <a:t>the upper</a:t>
            </a:r>
            <a:r>
              <a:rPr sz="2950" dirty="0">
                <a:solidFill>
                  <a:srgbClr val="0078AD"/>
                </a:solidFill>
                <a:latin typeface="Arial" panose="020B0604020202020204" pitchFamily="34" charset="0"/>
                <a:cs typeface="Arial" panose="020B0604020202020204" pitchFamily="34" charset="0"/>
              </a:rPr>
              <a:t> </a:t>
            </a:r>
            <a:r>
              <a:rPr sz="2950" spc="5" dirty="0">
                <a:solidFill>
                  <a:srgbClr val="0078AD"/>
                </a:solidFill>
                <a:latin typeface="Arial" panose="020B0604020202020204" pitchFamily="34" charset="0"/>
                <a:cs typeface="Arial" panose="020B0604020202020204" pitchFamily="34" charset="0"/>
              </a:rPr>
              <a:t>lip </a:t>
            </a:r>
            <a:r>
              <a:rPr sz="2950" spc="-675" dirty="0">
                <a:solidFill>
                  <a:srgbClr val="0078AD"/>
                </a:solidFill>
                <a:latin typeface="Arial" panose="020B0604020202020204" pitchFamily="34" charset="0"/>
                <a:cs typeface="Arial" panose="020B0604020202020204" pitchFamily="34" charset="0"/>
              </a:rPr>
              <a:t> </a:t>
            </a:r>
            <a:r>
              <a:rPr sz="2950" spc="-45" dirty="0">
                <a:solidFill>
                  <a:srgbClr val="0078AD"/>
                </a:solidFill>
                <a:latin typeface="Arial" panose="020B0604020202020204" pitchFamily="34" charset="0"/>
                <a:cs typeface="Arial" panose="020B0604020202020204" pitchFamily="34" charset="0"/>
              </a:rPr>
              <a:t>and/or</a:t>
            </a:r>
            <a:r>
              <a:rPr sz="2950" spc="-5" dirty="0">
                <a:solidFill>
                  <a:srgbClr val="0078AD"/>
                </a:solidFill>
                <a:latin typeface="Arial" panose="020B0604020202020204" pitchFamily="34" charset="0"/>
                <a:cs typeface="Arial" panose="020B0604020202020204" pitchFamily="34" charset="0"/>
              </a:rPr>
              <a:t> </a:t>
            </a:r>
            <a:r>
              <a:rPr sz="2950" spc="-20" dirty="0">
                <a:solidFill>
                  <a:srgbClr val="0078AD"/>
                </a:solidFill>
                <a:latin typeface="Arial" panose="020B0604020202020204" pitchFamily="34" charset="0"/>
                <a:cs typeface="Arial" panose="020B0604020202020204" pitchFamily="34" charset="0"/>
              </a:rPr>
              <a:t>roof</a:t>
            </a:r>
            <a:r>
              <a:rPr sz="2950" dirty="0">
                <a:solidFill>
                  <a:srgbClr val="0078AD"/>
                </a:solidFill>
                <a:latin typeface="Arial" panose="020B0604020202020204" pitchFamily="34" charset="0"/>
                <a:cs typeface="Arial" panose="020B0604020202020204" pitchFamily="34" charset="0"/>
              </a:rPr>
              <a:t> </a:t>
            </a:r>
            <a:r>
              <a:rPr sz="2950" spc="-10" dirty="0">
                <a:solidFill>
                  <a:srgbClr val="0078AD"/>
                </a:solidFill>
                <a:latin typeface="Arial" panose="020B0604020202020204" pitchFamily="34" charset="0"/>
                <a:cs typeface="Arial" panose="020B0604020202020204" pitchFamily="34" charset="0"/>
              </a:rPr>
              <a:t>of</a:t>
            </a:r>
            <a:r>
              <a:rPr sz="2950" dirty="0">
                <a:solidFill>
                  <a:srgbClr val="0078AD"/>
                </a:solidFill>
                <a:latin typeface="Arial" panose="020B0604020202020204" pitchFamily="34" charset="0"/>
                <a:cs typeface="Arial" panose="020B0604020202020204" pitchFamily="34" charset="0"/>
              </a:rPr>
              <a:t> </a:t>
            </a:r>
            <a:r>
              <a:rPr sz="2950" spc="5" dirty="0">
                <a:solidFill>
                  <a:srgbClr val="0078AD"/>
                </a:solidFill>
                <a:latin typeface="Arial" panose="020B0604020202020204" pitchFamily="34" charset="0"/>
                <a:cs typeface="Arial" panose="020B0604020202020204" pitchFamily="34" charset="0"/>
              </a:rPr>
              <a:t>the</a:t>
            </a:r>
            <a:r>
              <a:rPr sz="2950" dirty="0">
                <a:solidFill>
                  <a:srgbClr val="0078AD"/>
                </a:solidFill>
                <a:latin typeface="Arial" panose="020B0604020202020204" pitchFamily="34" charset="0"/>
                <a:cs typeface="Arial" panose="020B0604020202020204" pitchFamily="34" charset="0"/>
              </a:rPr>
              <a:t> </a:t>
            </a:r>
            <a:r>
              <a:rPr sz="2950" spc="10" dirty="0">
                <a:solidFill>
                  <a:srgbClr val="0078AD"/>
                </a:solidFill>
                <a:latin typeface="Arial" panose="020B0604020202020204" pitchFamily="34" charset="0"/>
                <a:cs typeface="Arial" panose="020B0604020202020204" pitchFamily="34" charset="0"/>
              </a:rPr>
              <a:t>mouth)</a:t>
            </a:r>
            <a:endParaRPr sz="2950" dirty="0">
              <a:latin typeface="Arial" panose="020B0604020202020204" pitchFamily="34" charset="0"/>
              <a:cs typeface="Arial" panose="020B0604020202020204" pitchFamily="34" charset="0"/>
            </a:endParaRPr>
          </a:p>
          <a:p>
            <a:pPr marL="469265" indent="-457200">
              <a:lnSpc>
                <a:spcPts val="4040"/>
              </a:lnSpc>
              <a:spcBef>
                <a:spcPts val="2625"/>
              </a:spcBef>
              <a:buFont typeface="Arial" panose="020B0604020202020204" pitchFamily="34" charset="0"/>
              <a:buChar char="•"/>
              <a:tabLst>
                <a:tab pos="351790" algn="l"/>
                <a:tab pos="352425" algn="l"/>
              </a:tabLst>
            </a:pPr>
            <a:r>
              <a:rPr sz="2950" spc="5" dirty="0">
                <a:solidFill>
                  <a:srgbClr val="0078AD"/>
                </a:solidFill>
                <a:latin typeface="Arial" panose="020B0604020202020204" pitchFamily="34" charset="0"/>
                <a:cs typeface="Arial" panose="020B0604020202020204" pitchFamily="34" charset="0"/>
              </a:rPr>
              <a:t>Cancer</a:t>
            </a:r>
            <a:endParaRPr sz="2950" dirty="0">
              <a:latin typeface="Arial" panose="020B0604020202020204" pitchFamily="34" charset="0"/>
              <a:cs typeface="Arial" panose="020B0604020202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bject 2"/>
          <p:cNvSpPr txBox="1"/>
          <p:nvPr/>
        </p:nvSpPr>
        <p:spPr>
          <a:xfrm>
            <a:off x="3659089" y="2933771"/>
            <a:ext cx="12453620" cy="754380"/>
          </a:xfrm>
          <a:prstGeom prst="rect">
            <a:avLst/>
          </a:prstGeom>
        </p:spPr>
        <p:txBody>
          <a:bodyPr vert="horz" wrap="square" lIns="0" tIns="16510" rIns="0" bIns="0" rtlCol="0">
            <a:spAutoFit/>
          </a:bodyPr>
          <a:lstStyle/>
          <a:p>
            <a:pPr marL="12700">
              <a:lnSpc>
                <a:spcPct val="100000"/>
              </a:lnSpc>
              <a:spcBef>
                <a:spcPts val="130"/>
              </a:spcBef>
            </a:pPr>
            <a:r>
              <a:rPr sz="4750" b="1" dirty="0">
                <a:solidFill>
                  <a:srgbClr val="0078AD"/>
                </a:solidFill>
                <a:latin typeface="Arial" panose="020B0604020202020204" pitchFamily="34" charset="0"/>
                <a:cs typeface="Arial" panose="020B0604020202020204" pitchFamily="34" charset="0"/>
              </a:rPr>
              <a:t>Equality Act (2010): Severe disfigurement</a:t>
            </a:r>
            <a:endParaRPr sz="4750" b="1" dirty="0">
              <a:latin typeface="Arial" panose="020B0604020202020204" pitchFamily="34" charset="0"/>
              <a:cs typeface="Arial" panose="020B0604020202020204" pitchFamily="34" charset="0"/>
            </a:endParaRPr>
          </a:p>
        </p:txBody>
      </p:sp>
      <p:sp>
        <p:nvSpPr>
          <p:cNvPr id="3" name="object 3"/>
          <p:cNvSpPr txBox="1"/>
          <p:nvPr/>
        </p:nvSpPr>
        <p:spPr>
          <a:xfrm>
            <a:off x="3659089" y="3880339"/>
            <a:ext cx="12448540" cy="1533525"/>
          </a:xfrm>
          <a:prstGeom prst="rect">
            <a:avLst/>
          </a:prstGeom>
        </p:spPr>
        <p:txBody>
          <a:bodyPr vert="horz" wrap="square" lIns="0" tIns="12065" rIns="0" bIns="0" rtlCol="0">
            <a:spAutoFit/>
          </a:bodyPr>
          <a:lstStyle/>
          <a:p>
            <a:pPr marL="12700" marR="5080">
              <a:lnSpc>
                <a:spcPts val="4040"/>
              </a:lnSpc>
              <a:spcBef>
                <a:spcPts val="95"/>
              </a:spcBef>
            </a:pPr>
            <a:r>
              <a:rPr sz="2950" dirty="0">
                <a:solidFill>
                  <a:srgbClr val="0078AD"/>
                </a:solidFill>
                <a:latin typeface="Arial" panose="020B0604020202020204" pitchFamily="34" charset="0"/>
                <a:cs typeface="Arial" panose="020B0604020202020204" pitchFamily="34" charset="0"/>
              </a:rPr>
              <a:t>An impairment which consists of a severe disfigurement is to be treated  as having a substantial adverse effect on the ability of the person concerned to carry out normal day-to-day activities.</a:t>
            </a:r>
            <a:endParaRPr sz="2950" dirty="0">
              <a:latin typeface="Arial" panose="020B0604020202020204" pitchFamily="34" charset="0"/>
              <a:cs typeface="Arial" panose="020B060402020202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object 3"/>
          <p:cNvSpPr txBox="1"/>
          <p:nvPr/>
        </p:nvSpPr>
        <p:spPr>
          <a:xfrm>
            <a:off x="5636895" y="3548938"/>
            <a:ext cx="8830310" cy="4294565"/>
          </a:xfrm>
          <a:prstGeom prst="rect">
            <a:avLst/>
          </a:prstGeom>
        </p:spPr>
        <p:txBody>
          <a:bodyPr vert="horz" wrap="square" lIns="0" tIns="72000" rIns="0" bIns="0" rtlCol="0">
            <a:spAutoFit/>
          </a:bodyPr>
          <a:lstStyle/>
          <a:p>
            <a:pPr marL="12700" algn="ctr">
              <a:lnSpc>
                <a:spcPts val="7660"/>
              </a:lnSpc>
              <a:spcBef>
                <a:spcPts val="5230"/>
              </a:spcBef>
            </a:pPr>
            <a:r>
              <a:rPr lang="en-GB" sz="8200" b="1" dirty="0">
                <a:solidFill>
                  <a:schemeClr val="bg1"/>
                </a:solidFill>
                <a:latin typeface="Arial Black" panose="020B0604020202020204" pitchFamily="34" charset="0"/>
                <a:cs typeface="Arial Black" panose="020B0604020202020204" pitchFamily="34" charset="0"/>
              </a:rPr>
              <a:t>GROUP</a:t>
            </a:r>
            <a:br>
              <a:rPr lang="en-GB" sz="8200" b="1" dirty="0">
                <a:solidFill>
                  <a:schemeClr val="bg1"/>
                </a:solidFill>
                <a:latin typeface="Arial Black" panose="020B0604020202020204" pitchFamily="34" charset="0"/>
                <a:cs typeface="Arial Black" panose="020B0604020202020204" pitchFamily="34" charset="0"/>
              </a:rPr>
            </a:br>
            <a:r>
              <a:rPr sz="8200" b="1" dirty="0">
                <a:solidFill>
                  <a:schemeClr val="bg1"/>
                </a:solidFill>
                <a:latin typeface="Arial Black" panose="020B0604020202020204" pitchFamily="34" charset="0"/>
                <a:cs typeface="Arial Black" panose="020B0604020202020204" pitchFamily="34" charset="0"/>
              </a:rPr>
              <a:t>DISCUSSION</a:t>
            </a:r>
          </a:p>
          <a:p>
            <a:pPr marL="12700" marR="5080" indent="-635" algn="ctr">
              <a:lnSpc>
                <a:spcPts val="4040"/>
              </a:lnSpc>
              <a:spcBef>
                <a:spcPts val="1075"/>
              </a:spcBef>
            </a:pPr>
            <a:r>
              <a:rPr sz="2950" dirty="0">
                <a:solidFill>
                  <a:schemeClr val="bg1"/>
                </a:solidFill>
                <a:latin typeface="Arial" panose="020B0604020202020204" pitchFamily="34" charset="0"/>
                <a:cs typeface="Arial" panose="020B0604020202020204" pitchFamily="34" charset="0"/>
              </a:rPr>
              <a:t>Why do you think the Equality Act includes ‘severe  disfigurement’ as a disability that has an adverse  effect on the ability of a person to carry out normal  day-to-day activities?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3659089" y="2933771"/>
            <a:ext cx="9587230" cy="747641"/>
          </a:xfrm>
          <a:prstGeom prst="rect">
            <a:avLst/>
          </a:prstGeom>
        </p:spPr>
        <p:txBody>
          <a:bodyPr vert="horz" wrap="square" lIns="0" tIns="16510" rIns="0" bIns="0" rtlCol="0">
            <a:spAutoFit/>
          </a:bodyPr>
          <a:lstStyle/>
          <a:p>
            <a:pPr marL="12700">
              <a:lnSpc>
                <a:spcPct val="100000"/>
              </a:lnSpc>
              <a:spcBef>
                <a:spcPts val="130"/>
              </a:spcBef>
            </a:pPr>
            <a:r>
              <a:rPr spc="-15" dirty="0">
                <a:latin typeface="Arial" panose="020B0604020202020204" pitchFamily="34" charset="0"/>
                <a:cs typeface="Arial" panose="020B0604020202020204" pitchFamily="34" charset="0"/>
              </a:rPr>
              <a:t>Perceptions</a:t>
            </a:r>
            <a:r>
              <a:rPr spc="-10" dirty="0">
                <a:latin typeface="Arial" panose="020B0604020202020204" pitchFamily="34" charset="0"/>
                <a:cs typeface="Arial" panose="020B0604020202020204" pitchFamily="34" charset="0"/>
              </a:rPr>
              <a:t> of</a:t>
            </a:r>
            <a:r>
              <a:rPr spc="-5" dirty="0">
                <a:latin typeface="Arial" panose="020B0604020202020204" pitchFamily="34" charset="0"/>
                <a:cs typeface="Arial" panose="020B0604020202020204" pitchFamily="34" charset="0"/>
              </a:rPr>
              <a:t> </a:t>
            </a:r>
            <a:r>
              <a:rPr spc="10" dirty="0">
                <a:latin typeface="Arial" panose="020B0604020202020204" pitchFamily="34" charset="0"/>
                <a:cs typeface="Arial" panose="020B0604020202020204" pitchFamily="34" charset="0"/>
              </a:rPr>
              <a:t>visible</a:t>
            </a:r>
            <a:r>
              <a:rPr spc="-5" dirty="0">
                <a:latin typeface="Arial" panose="020B0604020202020204" pitchFamily="34" charset="0"/>
                <a:cs typeface="Arial" panose="020B0604020202020204" pitchFamily="34" charset="0"/>
              </a:rPr>
              <a:t> </a:t>
            </a:r>
            <a:r>
              <a:rPr spc="-45" dirty="0">
                <a:latin typeface="Arial" panose="020B0604020202020204" pitchFamily="34" charset="0"/>
                <a:cs typeface="Arial" panose="020B0604020202020204" pitchFamily="34" charset="0"/>
              </a:rPr>
              <a:t>difference</a:t>
            </a:r>
          </a:p>
        </p:txBody>
      </p:sp>
      <p:sp>
        <p:nvSpPr>
          <p:cNvPr id="3" name="object 3"/>
          <p:cNvSpPr txBox="1"/>
          <p:nvPr/>
        </p:nvSpPr>
        <p:spPr>
          <a:xfrm>
            <a:off x="3659089" y="3880339"/>
            <a:ext cx="12400280" cy="3334385"/>
          </a:xfrm>
          <a:prstGeom prst="rect">
            <a:avLst/>
          </a:prstGeom>
        </p:spPr>
        <p:txBody>
          <a:bodyPr vert="horz" wrap="square" lIns="0" tIns="12065" rIns="0" bIns="0" rtlCol="0">
            <a:spAutoFit/>
          </a:bodyPr>
          <a:lstStyle/>
          <a:p>
            <a:pPr marL="12700" marR="116205">
              <a:lnSpc>
                <a:spcPts val="4040"/>
              </a:lnSpc>
              <a:spcBef>
                <a:spcPts val="95"/>
              </a:spcBef>
            </a:pPr>
            <a:r>
              <a:rPr sz="2950" dirty="0">
                <a:solidFill>
                  <a:srgbClr val="0078AD"/>
                </a:solidFill>
                <a:latin typeface="Arial" panose="020B0604020202020204" pitchFamily="34" charset="0"/>
                <a:cs typeface="Arial" panose="020B0604020202020204" pitchFamily="34" charset="0"/>
              </a:rPr>
              <a:t>There are a number of persistent myths and assumptions, which affect  how people with a visible difference are viewed by society, such as not  being very clever or being characterised as evil.</a:t>
            </a:r>
            <a:endParaRPr sz="2950" dirty="0">
              <a:latin typeface="Arial" panose="020B0604020202020204" pitchFamily="34" charset="0"/>
              <a:cs typeface="Arial" panose="020B0604020202020204" pitchFamily="34" charset="0"/>
            </a:endParaRPr>
          </a:p>
          <a:p>
            <a:pPr marL="12700" marR="5080">
              <a:lnSpc>
                <a:spcPts val="4040"/>
              </a:lnSpc>
              <a:spcBef>
                <a:spcPts val="2310"/>
              </a:spcBef>
            </a:pPr>
            <a:r>
              <a:rPr sz="2950" dirty="0">
                <a:solidFill>
                  <a:srgbClr val="0078AD"/>
                </a:solidFill>
                <a:latin typeface="Arial" panose="020B0604020202020204" pitchFamily="34" charset="0"/>
                <a:cs typeface="Arial" panose="020B0604020202020204" pitchFamily="34" charset="0"/>
              </a:rPr>
              <a:t>Stone (2017) found that people with a visible difference/disfigurement are viewed much less favourably than people with other disabilities that are easily identified, such as wheelchair users.</a:t>
            </a:r>
            <a:endParaRPr sz="2950" dirty="0">
              <a:latin typeface="Arial" panose="020B0604020202020204" pitchFamily="34" charset="0"/>
              <a:cs typeface="Arial" panose="020B0604020202020204" pitchFamily="34" charset="0"/>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C13EB55D44A004883305724D6078FBC" ma:contentTypeVersion="11" ma:contentTypeDescription="Create a new document." ma:contentTypeScope="" ma:versionID="8c1622f6580f6cb2c3fb9f42d47761a4">
  <xsd:schema xmlns:xsd="http://www.w3.org/2001/XMLSchema" xmlns:xs="http://www.w3.org/2001/XMLSchema" xmlns:p="http://schemas.microsoft.com/office/2006/metadata/properties" xmlns:ns2="ede18a2a-a617-4ead-abcd-0110f8bf8f88" xmlns:ns3="bbc4e049-01e5-4740-8e31-eebd57e17c8c" targetNamespace="http://schemas.microsoft.com/office/2006/metadata/properties" ma:root="true" ma:fieldsID="c921b6b7614a8f72c3d4c051099a042e" ns2:_="" ns3:_="">
    <xsd:import namespace="ede18a2a-a617-4ead-abcd-0110f8bf8f88"/>
    <xsd:import namespace="bbc4e049-01e5-4740-8e31-eebd57e17c8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de18a2a-a617-4ead-abcd-0110f8bf8f8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bc4e049-01e5-4740-8e31-eebd57e17c8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5B05F38-6A66-4CF3-965B-F9C568CEAD86}"/>
</file>

<file path=customXml/itemProps2.xml><?xml version="1.0" encoding="utf-8"?>
<ds:datastoreItem xmlns:ds="http://schemas.openxmlformats.org/officeDocument/2006/customXml" ds:itemID="{DD4ACCE7-1168-4E17-B3A8-1E17CF2FE167}"/>
</file>

<file path=customXml/itemProps3.xml><?xml version="1.0" encoding="utf-8"?>
<ds:datastoreItem xmlns:ds="http://schemas.openxmlformats.org/officeDocument/2006/customXml" ds:itemID="{D10B2FB5-FF73-4FE8-99E3-1FF75D0330F6}"/>
</file>

<file path=docProps/app.xml><?xml version="1.0" encoding="utf-8"?>
<Properties xmlns="http://schemas.openxmlformats.org/officeDocument/2006/extended-properties" xmlns:vt="http://schemas.openxmlformats.org/officeDocument/2006/docPropsVTypes">
  <Template/>
  <TotalTime>865</TotalTime>
  <Words>1259</Words>
  <Application>Microsoft Macintosh PowerPoint</Application>
  <PresentationFormat>Custom</PresentationFormat>
  <Paragraphs>98</Paragraphs>
  <Slides>32</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Arial</vt:lpstr>
      <vt:lpstr>Arial Black</vt:lpstr>
      <vt:lpstr>BentonSans Bold</vt:lpstr>
      <vt:lpstr>BentonSans Regular</vt:lpstr>
      <vt:lpstr>Calibri</vt:lpstr>
      <vt:lpstr>Degular-Black</vt:lpstr>
      <vt:lpstr>Office Theme</vt:lpstr>
      <vt:lpstr>PowerPoint Presentation</vt:lpstr>
      <vt:lpstr>Aims</vt:lpstr>
      <vt:lpstr>Visible difference/disfigurement</vt:lpstr>
      <vt:lpstr>Some causes of visible difference:</vt:lpstr>
      <vt:lpstr>PowerPoint Presentation</vt:lpstr>
      <vt:lpstr>PowerPoint Presentation</vt:lpstr>
      <vt:lpstr>PowerPoint Presentation</vt:lpstr>
      <vt:lpstr>PowerPoint Presentation</vt:lpstr>
      <vt:lpstr>Perceptions of visible difference</vt:lpstr>
      <vt:lpstr>PowerPoint Presentation</vt:lpstr>
      <vt:lpstr>When participants in a study compared photos of  people with a facial visible difference with those  without, they judged them be:</vt:lpstr>
      <vt:lpstr>Wonder  trailer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Unconscious (or implicit) biases</vt:lpstr>
      <vt:lpstr>Reaction and response</vt:lpstr>
      <vt:lpstr>Listening to children  and young people</vt:lpstr>
      <vt:lpstr>Children and young  people’s voices</vt:lpstr>
      <vt:lpstr>Parents’ voices</vt:lpstr>
      <vt:lpstr>Parents’  voices</vt:lpstr>
      <vt:lpstr>PowerPoint Presentation</vt:lpstr>
      <vt:lpstr>PowerPoint Presentation</vt:lpstr>
      <vt:lpstr>Teachers’ voices</vt:lpstr>
      <vt:lpstr>Teachers'  voices</vt:lpstr>
      <vt:lpstr>Face BY HANNAH LINDFIELD </vt:lpstr>
      <vt:lpstr>Moving forward</vt:lpstr>
      <vt:lpstr>Changing Faces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Murray Kirsten</cp:lastModifiedBy>
  <cp:revision>13</cp:revision>
  <dcterms:created xsi:type="dcterms:W3CDTF">2021-05-01T11:05:03Z</dcterms:created>
  <dcterms:modified xsi:type="dcterms:W3CDTF">2021-05-02T16:03:43Z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2021-05-01T00:00:00Z</vt:filetime>
  </property>
  <property fmtid="{D5CDD505-2E9C-101B-9397-08002B2CF9AE}" pid="3" name="Creator">
    <vt:lpwstr>Adobe InDesign 16.1 (Macintosh)</vt:lpwstr>
  </property>
  <property fmtid="{D5CDD505-2E9C-101B-9397-08002B2CF9AE}" pid="4" name="LastSaved">
    <vt:filetime>2021-05-01T00:00:00Z</vt:filetime>
  </property>
  <property fmtid="{D5CDD505-2E9C-101B-9397-08002B2CF9AE}" pid="5" name="ContentTypeId">
    <vt:lpwstr>0x0101004C13EB55D44A004883305724D6078FBC</vt:lpwstr>
  </property>
</Properties>
</file>